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2018-05-21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2018-05-21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2018-05-21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2018-05-21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icrobeonline.com/streak-plate-method-principle-purpose-procedure-results/" TargetMode="External"/><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81200"/>
            <a:ext cx="7862668" cy="1066800"/>
          </a:xfrm>
        </p:spPr>
        <p:txBody>
          <a:bodyPr/>
          <a:lstStyle/>
          <a:p>
            <a:pPr algn="ctr"/>
            <a:r>
              <a:rPr lang="en-US" dirty="0" smtClean="0">
                <a:effectLst/>
                <a:latin typeface="Bookman Old Style" pitchFamily="18" charset="0"/>
              </a:rPr>
              <a:t>General Biology lab </a:t>
            </a:r>
            <a:endParaRPr lang="ar-IQ" dirty="0">
              <a:effectLst/>
              <a:latin typeface="Bookman Old Style" pitchFamily="18" charset="0"/>
            </a:endParaRPr>
          </a:p>
        </p:txBody>
      </p:sp>
      <p:sp>
        <p:nvSpPr>
          <p:cNvPr id="3" name="Subtitle 2"/>
          <p:cNvSpPr>
            <a:spLocks noGrp="1"/>
          </p:cNvSpPr>
          <p:nvPr>
            <p:ph type="subTitle" idx="1"/>
          </p:nvPr>
        </p:nvSpPr>
        <p:spPr>
          <a:xfrm>
            <a:off x="1371600" y="3810000"/>
            <a:ext cx="5952978" cy="1101248"/>
          </a:xfrm>
        </p:spPr>
        <p:txBody>
          <a:bodyPr>
            <a:noAutofit/>
          </a:bodyPr>
          <a:lstStyle/>
          <a:p>
            <a:pPr algn="ctr"/>
            <a:r>
              <a:rPr lang="en-US" sz="2400" b="1" dirty="0" smtClean="0">
                <a:solidFill>
                  <a:schemeClr val="tx1"/>
                </a:solidFill>
                <a:latin typeface="Bookman Old Style" pitchFamily="18" charset="0"/>
              </a:rPr>
              <a:t>Dr. </a:t>
            </a:r>
            <a:r>
              <a:rPr lang="en-US" sz="2400" b="1" dirty="0" err="1" smtClean="0">
                <a:solidFill>
                  <a:schemeClr val="tx1"/>
                </a:solidFill>
                <a:latin typeface="Bookman Old Style" pitchFamily="18" charset="0"/>
              </a:rPr>
              <a:t>Rawa</a:t>
            </a:r>
            <a:r>
              <a:rPr lang="en-US" sz="2400" b="1" dirty="0" smtClean="0">
                <a:solidFill>
                  <a:schemeClr val="tx1"/>
                </a:solidFill>
                <a:latin typeface="Bookman Old Style" pitchFamily="18" charset="0"/>
              </a:rPr>
              <a:t> Abdul </a:t>
            </a:r>
            <a:r>
              <a:rPr lang="en-US" sz="2400" b="1" dirty="0" err="1" smtClean="0">
                <a:solidFill>
                  <a:schemeClr val="tx1"/>
                </a:solidFill>
                <a:latin typeface="Bookman Old Style" pitchFamily="18" charset="0"/>
              </a:rPr>
              <a:t>Redha</a:t>
            </a:r>
            <a:r>
              <a:rPr lang="en-US" sz="2400" b="1" dirty="0" smtClean="0">
                <a:solidFill>
                  <a:schemeClr val="tx1"/>
                </a:solidFill>
                <a:latin typeface="Bookman Old Style" pitchFamily="18" charset="0"/>
              </a:rPr>
              <a:t> Aziz</a:t>
            </a:r>
          </a:p>
          <a:p>
            <a:pPr algn="ctr"/>
            <a:r>
              <a:rPr lang="en-US" sz="2400" b="1" dirty="0" err="1" smtClean="0">
                <a:solidFill>
                  <a:schemeClr val="tx1"/>
                </a:solidFill>
                <a:latin typeface="Bookman Old Style" pitchFamily="18" charset="0"/>
              </a:rPr>
              <a:t>Ph.D</a:t>
            </a:r>
            <a:r>
              <a:rPr lang="en-US" sz="2400" b="1" dirty="0" smtClean="0">
                <a:solidFill>
                  <a:schemeClr val="tx1"/>
                </a:solidFill>
                <a:latin typeface="Bookman Old Style" pitchFamily="18" charset="0"/>
              </a:rPr>
              <a:t> Antibiotics/ Molecular biology</a:t>
            </a:r>
            <a:endParaRPr lang="ar-IQ" sz="2400" b="1" dirty="0" smtClean="0">
              <a:solidFill>
                <a:schemeClr val="tx1"/>
              </a:solidFill>
              <a:latin typeface="Bookman Old Style" pitchFamily="18" charset="0"/>
            </a:endParaRPr>
          </a:p>
          <a:p>
            <a:pPr algn="ctr"/>
            <a:endParaRPr lang="ar-IQ" sz="2400" b="1" dirty="0">
              <a:latin typeface="Bookman Old Style" pitchFamily="18" charset="0"/>
            </a:endParaRPr>
          </a:p>
        </p:txBody>
      </p:sp>
      <p:pic>
        <p:nvPicPr>
          <p:cNvPr id="14337" name="Picture 1" descr="شعار العلو2م"/>
          <p:cNvPicPr>
            <a:picLocks noChangeAspect="1" noChangeArrowheads="1"/>
          </p:cNvPicPr>
          <p:nvPr/>
        </p:nvPicPr>
        <p:blipFill>
          <a:blip r:embed="rId2" cstate="print"/>
          <a:srcRect/>
          <a:stretch>
            <a:fillRect/>
          </a:stretch>
        </p:blipFill>
        <p:spPr bwMode="auto">
          <a:xfrm>
            <a:off x="6781800" y="152400"/>
            <a:ext cx="1955800" cy="1817248"/>
          </a:xfrm>
          <a:prstGeom prst="rect">
            <a:avLst/>
          </a:prstGeom>
          <a:noFill/>
        </p:spPr>
      </p:pic>
      <p:pic>
        <p:nvPicPr>
          <p:cNvPr id="14338" name="Picture 2" descr="صورة ذات صلة"/>
          <p:cNvPicPr>
            <a:picLocks noChangeAspect="1" noChangeArrowheads="1"/>
          </p:cNvPicPr>
          <p:nvPr/>
        </p:nvPicPr>
        <p:blipFill>
          <a:blip r:embed="rId3" cstate="print"/>
          <a:srcRect l="5206" r="4555"/>
          <a:stretch>
            <a:fillRect/>
          </a:stretch>
        </p:blipFill>
        <p:spPr bwMode="auto">
          <a:xfrm>
            <a:off x="304800" y="228600"/>
            <a:ext cx="1905000" cy="1676400"/>
          </a:xfrm>
          <a:prstGeom prst="rect">
            <a:avLst/>
          </a:prstGeom>
          <a:noFill/>
        </p:spPr>
      </p:pic>
      <p:sp>
        <p:nvSpPr>
          <p:cNvPr id="1433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340" name="Rectangle 4"/>
          <p:cNvSpPr>
            <a:spLocks noChangeArrowheads="1"/>
          </p:cNvSpPr>
          <p:nvPr/>
        </p:nvSpPr>
        <p:spPr bwMode="auto">
          <a:xfrm>
            <a:off x="2667000" y="381000"/>
            <a:ext cx="41148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Al-</a:t>
            </a:r>
            <a:r>
              <a:rPr kumimoji="0" lang="en-US"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Karkh</a:t>
            </a:r>
            <a:r>
              <a:rPr kumimoji="0" lang="en-US"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University for Science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Collage of Science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Microbiology Department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228600" y="4800600"/>
            <a:ext cx="5029200" cy="1828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Aharoni" pitchFamily="2" charset="-79"/>
                <a:ea typeface="Calibri" pitchFamily="34" charset="0"/>
                <a:cs typeface="Aharoni" pitchFamily="2" charset="-79"/>
              </a:rPr>
              <a:t>Laboratory Staff:</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1. Lecturer Dr.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Rawa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Abdul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Redha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Aziz</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2. L. assistant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Sura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Alaa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Saud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3. L. assistant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Gada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Readh</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Aharoni" pitchFamily="2" charset="-79"/>
                <a:ea typeface="Calibri" pitchFamily="34" charset="0"/>
                <a:cs typeface="Aharoni" pitchFamily="2" charset="-79"/>
              </a:rPr>
              <a:t>Supervised by:</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lvl="0" rtl="1" eaLnBrk="0" fontAlgn="base" hangingPunct="0">
              <a:spcBef>
                <a:spcPct val="0"/>
              </a:spcBef>
              <a:spcAft>
                <a:spcPct val="0"/>
              </a:spcAft>
            </a:pPr>
            <a:r>
              <a:rPr lang="en-US" sz="1600" dirty="0">
                <a:solidFill>
                  <a:prstClr val="black"/>
                </a:solidFill>
                <a:latin typeface="Aharoni" pitchFamily="2" charset="-79"/>
                <a:ea typeface="Calibri" pitchFamily="34" charset="0"/>
                <a:cs typeface="Aharoni" pitchFamily="2" charset="-79"/>
              </a:rPr>
              <a:t>1. Prof. </a:t>
            </a:r>
            <a:r>
              <a:rPr lang="en-US" sz="1600" dirty="0" err="1">
                <a:solidFill>
                  <a:prstClr val="black"/>
                </a:solidFill>
                <a:latin typeface="Aharoni" pitchFamily="2" charset="-79"/>
                <a:ea typeface="Calibri" pitchFamily="34" charset="0"/>
                <a:cs typeface="Aharoni" pitchFamily="2" charset="-79"/>
              </a:rPr>
              <a:t>Munira</a:t>
            </a:r>
            <a:r>
              <a:rPr lang="en-US" sz="1600" dirty="0">
                <a:solidFill>
                  <a:prstClr val="black"/>
                </a:solidFill>
                <a:latin typeface="Aharoni" pitchFamily="2" charset="-79"/>
                <a:ea typeface="Calibri" pitchFamily="34" charset="0"/>
                <a:cs typeface="Aharoni" pitchFamily="2" charset="-79"/>
              </a:rPr>
              <a:t> Ch. </a:t>
            </a:r>
            <a:r>
              <a:rPr lang="en-US" sz="1600" dirty="0" err="1">
                <a:solidFill>
                  <a:prstClr val="black"/>
                </a:solidFill>
                <a:latin typeface="Aharoni" pitchFamily="2" charset="-79"/>
                <a:ea typeface="Calibri" pitchFamily="34" charset="0"/>
                <a:cs typeface="Aharoni" pitchFamily="2" charset="-79"/>
              </a:rPr>
              <a:t>Ismaeel</a:t>
            </a:r>
            <a:endParaRPr lang="en-US" sz="900" dirty="0">
              <a:solidFill>
                <a:prstClr val="black"/>
              </a:solidFill>
              <a:latin typeface="Arial" pitchFamily="34" charset="0"/>
              <a:cs typeface="Arial" pitchFamily="34" charset="0"/>
            </a:endParaRPr>
          </a:p>
          <a:p>
            <a:pPr lvl="0" rtl="1" eaLnBrk="0" fontAlgn="base" hangingPunct="0">
              <a:spcBef>
                <a:spcPct val="0"/>
              </a:spcBef>
              <a:spcAft>
                <a:spcPct val="0"/>
              </a:spcAft>
            </a:pPr>
            <a:r>
              <a:rPr lang="en-US" sz="1600" dirty="0">
                <a:solidFill>
                  <a:prstClr val="black"/>
                </a:solidFill>
                <a:latin typeface="Aharoni" pitchFamily="2" charset="-79"/>
                <a:ea typeface="Calibri" pitchFamily="34" charset="0"/>
                <a:cs typeface="Aharoni" pitchFamily="2" charset="-79"/>
              </a:rPr>
              <a:t>2. Ass. Prof. </a:t>
            </a:r>
            <a:r>
              <a:rPr lang="en-US" sz="1600" dirty="0" err="1">
                <a:solidFill>
                  <a:prstClr val="black"/>
                </a:solidFill>
                <a:latin typeface="Aharoni" pitchFamily="2" charset="-79"/>
                <a:ea typeface="Calibri" pitchFamily="34" charset="0"/>
                <a:cs typeface="Aharoni" pitchFamily="2" charset="-79"/>
              </a:rPr>
              <a:t>Israa</a:t>
            </a:r>
            <a:r>
              <a:rPr lang="en-US" sz="1600" dirty="0">
                <a:solidFill>
                  <a:prstClr val="black"/>
                </a:solidFill>
                <a:latin typeface="Aharoni" pitchFamily="2" charset="-79"/>
                <a:ea typeface="Calibri" pitchFamily="34" charset="0"/>
                <a:cs typeface="Aharoni" pitchFamily="2" charset="-79"/>
              </a:rPr>
              <a:t> AJ Ibrahim</a:t>
            </a:r>
            <a:endParaRPr lang="en-US" sz="2000"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lstStyle/>
          <a:p>
            <a:pPr algn="l" rtl="0">
              <a:buNone/>
            </a:pPr>
            <a:r>
              <a:rPr lang="en-US" b="1" u="heavy" dirty="0" smtClean="0"/>
              <a:t>Important Concepts:</a:t>
            </a:r>
            <a:endParaRPr lang="en-US" dirty="0" smtClean="0"/>
          </a:p>
          <a:p>
            <a:pPr lvl="0" algn="l" rtl="0">
              <a:buNone/>
            </a:pPr>
            <a:r>
              <a:rPr lang="en-US" b="1" dirty="0" smtClean="0"/>
              <a:t>Contaminants: </a:t>
            </a:r>
            <a:r>
              <a:rPr lang="en-US" dirty="0" smtClean="0"/>
              <a:t>other microorganisms present in the sample.</a:t>
            </a:r>
          </a:p>
          <a:p>
            <a:pPr lvl="0" algn="l" rtl="0">
              <a:buNone/>
            </a:pPr>
            <a:r>
              <a:rPr lang="en-US" b="1" dirty="0" smtClean="0"/>
              <a:t>Isolated </a:t>
            </a:r>
            <a:r>
              <a:rPr lang="en-US" b="1" dirty="0" err="1" smtClean="0"/>
              <a:t>colonis</a:t>
            </a:r>
            <a:r>
              <a:rPr lang="en-US" b="1" dirty="0" smtClean="0"/>
              <a:t>: </a:t>
            </a:r>
            <a:r>
              <a:rPr lang="en-US" dirty="0" smtClean="0"/>
              <a:t>a population of millions of cells that are identical and are descendent from a single founder cell</a:t>
            </a:r>
          </a:p>
          <a:p>
            <a:pPr lvl="0" algn="l" rtl="0">
              <a:buNone/>
            </a:pPr>
            <a:r>
              <a:rPr lang="en-US" dirty="0" smtClean="0"/>
              <a:t> </a:t>
            </a:r>
            <a:r>
              <a:rPr lang="en-US" b="1" dirty="0" smtClean="0"/>
              <a:t>Stock Culture: </a:t>
            </a:r>
            <a:r>
              <a:rPr lang="en-US" dirty="0" smtClean="0"/>
              <a:t>a culture that already contains cells. It is used a source of cells from which to inoculate new cultures.</a:t>
            </a:r>
          </a:p>
          <a:p>
            <a:pPr algn="l">
              <a:buNone/>
            </a:pPr>
            <a:endParaRPr lang="ar-IQ"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ap\streak (2).gif"/>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81000"/>
            <a:ext cx="5334000" cy="5486400"/>
          </a:xfrm>
          <a:prstGeom prst="rect">
            <a:avLst/>
          </a:prstGeom>
          <a:noFill/>
          <a:ln>
            <a:noFill/>
          </a:ln>
        </p:spPr>
      </p:pic>
      <p:sp>
        <p:nvSpPr>
          <p:cNvPr id="69633" name="Rectangle 1"/>
          <p:cNvSpPr>
            <a:spLocks noChangeArrowheads="1"/>
          </p:cNvSpPr>
          <p:nvPr/>
        </p:nvSpPr>
        <p:spPr bwMode="auto">
          <a:xfrm>
            <a:off x="3657600" y="6170711"/>
            <a:ext cx="4572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Figure 1 (b): Quadrant Streaking Method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rc_mi" descr="صورة ذات صلة">
            <a:hlinkClick r:id="rId3"/>
          </p:cNvPr>
          <p:cNvPicPr>
            <a:picLocks/>
          </p:cNvPicPr>
          <p:nvPr/>
        </p:nvPicPr>
        <p:blipFill>
          <a:blip r:embed="rId4" cstate="print"/>
          <a:srcRect t="4481"/>
          <a:stretch>
            <a:fillRect/>
          </a:stretch>
        </p:blipFill>
        <p:spPr bwMode="auto">
          <a:xfrm>
            <a:off x="0" y="381000"/>
            <a:ext cx="3733800" cy="5334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CF24032018_00000.jpg"/>
          <p:cNvPicPr/>
          <p:nvPr/>
        </p:nvPicPr>
        <p:blipFill>
          <a:blip r:embed="rId2" cstate="print"/>
          <a:srcRect l="20226" t="34403" r="25416" b="15877"/>
          <a:stretch>
            <a:fillRect/>
          </a:stretch>
        </p:blipFill>
        <p:spPr>
          <a:xfrm rot="10800000">
            <a:off x="228598" y="152397"/>
            <a:ext cx="2971801" cy="3962401"/>
          </a:xfrm>
          <a:prstGeom prst="rect">
            <a:avLst/>
          </a:prstGeom>
          <a:ln>
            <a:solidFill>
              <a:srgbClr val="00B050"/>
            </a:solidFill>
          </a:ln>
        </p:spPr>
      </p:pic>
      <p:pic>
        <p:nvPicPr>
          <p:cNvPr id="7" name="Picture 6" descr="C:\Users\hp\Pictures\ControlCenter3\Scan\CCF24032018_00001.jpg"/>
          <p:cNvPicPr/>
          <p:nvPr/>
        </p:nvPicPr>
        <p:blipFill>
          <a:blip r:embed="rId3" cstate="print"/>
          <a:srcRect l="32326" t="13980" r="17830" b="16214"/>
          <a:stretch>
            <a:fillRect/>
          </a:stretch>
        </p:blipFill>
        <p:spPr bwMode="auto">
          <a:xfrm rot="5400000">
            <a:off x="4155440" y="2174240"/>
            <a:ext cx="3957320" cy="5410200"/>
          </a:xfrm>
          <a:prstGeom prst="rect">
            <a:avLst/>
          </a:prstGeom>
          <a:noFill/>
          <a:ln w="9525">
            <a:solidFill>
              <a:srgbClr val="00B050"/>
            </a:solidFill>
            <a:miter lim="800000"/>
            <a:headEnd/>
            <a:tailEnd/>
          </a:ln>
        </p:spPr>
      </p:pic>
      <p:sp>
        <p:nvSpPr>
          <p:cNvPr id="59393" name="Rectangle 1"/>
          <p:cNvSpPr>
            <a:spLocks noChangeArrowheads="1"/>
          </p:cNvSpPr>
          <p:nvPr/>
        </p:nvSpPr>
        <p:spPr bwMode="auto">
          <a:xfrm>
            <a:off x="3581400" y="1295400"/>
            <a:ext cx="4572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Figure (2): a) Inoculating needle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b="1" i="0" u="sng"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b) Inoculating Loop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939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9396" name="Rectangle 4"/>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smtClean="0">
                <a:ln>
                  <a:noFill/>
                </a:ln>
                <a:solidFill>
                  <a:srgbClr val="00B050"/>
                </a:solidFill>
                <a:effectLst/>
                <a:latin typeface="Times New Roman" pitchFamily="18" charset="0"/>
                <a:ea typeface="Calibri" pitchFamily="34" charset="0"/>
                <a:cs typeface="Times New Roman" pitchFamily="18" charset="0"/>
              </a:rPr>
              <a:t>Figure (3):Different forms of culture media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3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9399" name="Rectangle 7"/>
          <p:cNvSpPr>
            <a:spLocks noChangeArrowheads="1"/>
          </p:cNvSpPr>
          <p:nvPr/>
        </p:nvSpPr>
        <p:spPr bwMode="auto">
          <a:xfrm>
            <a:off x="228600" y="4712985"/>
            <a:ext cx="2971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Figure (3):Different forms of culture media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Desktop\General microbiology\Lab Finaly\5.jpg"/>
          <p:cNvPicPr/>
          <p:nvPr/>
        </p:nvPicPr>
        <p:blipFill>
          <a:blip r:embed="rId2" cstate="print"/>
          <a:srcRect l="12822" t="7431" r="17289" b="18836"/>
          <a:stretch>
            <a:fillRect/>
          </a:stretch>
        </p:blipFill>
        <p:spPr bwMode="auto">
          <a:xfrm>
            <a:off x="4267200" y="304800"/>
            <a:ext cx="4486275" cy="6248400"/>
          </a:xfrm>
          <a:prstGeom prst="rect">
            <a:avLst/>
          </a:prstGeom>
          <a:noFill/>
          <a:ln w="9525">
            <a:solidFill>
              <a:srgbClr val="00B050"/>
            </a:solidFill>
            <a:miter lim="800000"/>
            <a:headEnd/>
            <a:tailEnd/>
          </a:ln>
        </p:spPr>
      </p:pic>
      <p:sp>
        <p:nvSpPr>
          <p:cNvPr id="583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8371" name="Rectangle 3"/>
          <p:cNvSpPr>
            <a:spLocks noChangeArrowheads="1"/>
          </p:cNvSpPr>
          <p:nvPr/>
        </p:nvSpPr>
        <p:spPr bwMode="auto">
          <a:xfrm>
            <a:off x="304800" y="1773079"/>
            <a:ext cx="3505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Figure (4): Pouring plate technique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hp\Desktop\General microbiology\Lab Finaly\6.jpg"/>
          <p:cNvPicPr>
            <a:picLocks noGrp="1"/>
          </p:cNvPicPr>
          <p:nvPr>
            <p:ph idx="1"/>
          </p:nvPr>
        </p:nvPicPr>
        <p:blipFill>
          <a:blip r:embed="rId2" cstate="print"/>
          <a:srcRect l="21129" t="14241" r="14980" b="38416"/>
          <a:stretch>
            <a:fillRect/>
          </a:stretch>
        </p:blipFill>
        <p:spPr bwMode="auto">
          <a:xfrm>
            <a:off x="3505200" y="457200"/>
            <a:ext cx="5210174" cy="5867400"/>
          </a:xfrm>
          <a:prstGeom prst="rect">
            <a:avLst/>
          </a:prstGeom>
          <a:noFill/>
          <a:ln w="9525">
            <a:solidFill>
              <a:srgbClr val="00B050"/>
            </a:solidFill>
            <a:miter lim="800000"/>
            <a:headEnd/>
            <a:tailEnd/>
          </a:ln>
        </p:spPr>
      </p:pic>
      <p:sp>
        <p:nvSpPr>
          <p:cNvPr id="3" name="Title 2"/>
          <p:cNvSpPr>
            <a:spLocks noGrp="1"/>
          </p:cNvSpPr>
          <p:nvPr>
            <p:ph type="title"/>
          </p:nvPr>
        </p:nvSpPr>
        <p:spPr/>
        <p:txBody>
          <a:bodyPr/>
          <a:lstStyle/>
          <a:p>
            <a:endParaRPr lang="ar-IQ"/>
          </a:p>
        </p:txBody>
      </p:sp>
      <p:sp>
        <p:nvSpPr>
          <p:cNvPr id="57345" name="Rectangle 1"/>
          <p:cNvSpPr>
            <a:spLocks noChangeArrowheads="1"/>
          </p:cNvSpPr>
          <p:nvPr/>
        </p:nvSpPr>
        <p:spPr bwMode="auto">
          <a:xfrm>
            <a:off x="228600" y="2573178"/>
            <a:ext cx="32766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Figure (5) Transferring techniques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jpg"/>
          <p:cNvPicPr>
            <a:picLocks noGrp="1"/>
          </p:cNvPicPr>
          <p:nvPr>
            <p:ph idx="1"/>
          </p:nvPr>
        </p:nvPicPr>
        <p:blipFill>
          <a:blip r:embed="rId2" cstate="print"/>
          <a:srcRect l="7946" t="9437" r="11510"/>
          <a:stretch>
            <a:fillRect/>
          </a:stretch>
        </p:blipFill>
        <p:spPr>
          <a:xfrm rot="5400000">
            <a:off x="2110494" y="-967494"/>
            <a:ext cx="5456412" cy="7848600"/>
          </a:xfrm>
          <a:prstGeom prst="rect">
            <a:avLst/>
          </a:prstGeom>
          <a:ln>
            <a:solidFill>
              <a:srgbClr val="00B050"/>
            </a:solidFill>
          </a:ln>
        </p:spPr>
      </p:pic>
      <p:sp>
        <p:nvSpPr>
          <p:cNvPr id="778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77827" name="Rectangle 3"/>
          <p:cNvSpPr>
            <a:spLocks noChangeArrowheads="1"/>
          </p:cNvSpPr>
          <p:nvPr/>
        </p:nvSpPr>
        <p:spPr bwMode="auto">
          <a:xfrm>
            <a:off x="1600200" y="5911333"/>
            <a:ext cx="5867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Figure (6):</a:t>
            </a:r>
            <a:r>
              <a:rPr kumimoji="0" lang="en-US" b="1" i="0" u="sng"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Aspetic</a:t>
            </a:r>
            <a:r>
              <a:rPr kumimoji="0" lang="en-US" b="1" i="0" u="sng"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technique and bacterial </a:t>
            </a:r>
            <a:r>
              <a:rPr kumimoji="0" lang="en-US" b="1" i="0" u="sng"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subculturing</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CF24032018_00001.jpg"/>
          <p:cNvPicPr>
            <a:picLocks noGrp="1"/>
          </p:cNvPicPr>
          <p:nvPr>
            <p:ph idx="1"/>
          </p:nvPr>
        </p:nvPicPr>
        <p:blipFill>
          <a:blip r:embed="rId2" cstate="print"/>
          <a:srcRect l="7404" t="9824"/>
          <a:stretch>
            <a:fillRect/>
          </a:stretch>
        </p:blipFill>
        <p:spPr>
          <a:xfrm rot="16200000">
            <a:off x="1947432" y="-271031"/>
            <a:ext cx="5172938" cy="7848601"/>
          </a:xfrm>
          <a:prstGeom prst="rect">
            <a:avLst/>
          </a:prstGeom>
          <a:ln>
            <a:solidFill>
              <a:srgbClr val="00B050"/>
            </a:solidFill>
          </a:ln>
        </p:spPr>
      </p:pic>
      <p:sp>
        <p:nvSpPr>
          <p:cNvPr id="768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76803" name="Rectangle 3"/>
          <p:cNvSpPr>
            <a:spLocks noChangeArrowheads="1"/>
          </p:cNvSpPr>
          <p:nvPr/>
        </p:nvSpPr>
        <p:spPr bwMode="auto">
          <a:xfrm>
            <a:off x="1066800" y="553879"/>
            <a:ext cx="40386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Figure (7): Incubation of anaerobic bacteria</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635691"/>
          </a:xfrm>
        </p:spPr>
        <p:txBody>
          <a:bodyPr>
            <a:normAutofit fontScale="70000" lnSpcReduction="20000"/>
          </a:bodyPr>
          <a:lstStyle/>
          <a:p>
            <a:pPr algn="l" rtl="0">
              <a:buNone/>
            </a:pPr>
            <a:r>
              <a:rPr lang="en-US" b="1" dirty="0" smtClean="0"/>
              <a:t>- Culture media </a:t>
            </a:r>
            <a:r>
              <a:rPr lang="en-US" dirty="0" smtClean="0"/>
              <a:t>is a solid or liquid preparation used to grow , transport and store microorganisms. To be effective , the medium must contain all the nutrients that are required for growth. The basic nutritional requirement including: </a:t>
            </a:r>
          </a:p>
          <a:p>
            <a:pPr algn="l">
              <a:buNone/>
            </a:pPr>
            <a:r>
              <a:rPr lang="en-GB" dirty="0" smtClean="0"/>
              <a:t>1. Energy source</a:t>
            </a:r>
            <a:endParaRPr lang="en-US" dirty="0" smtClean="0"/>
          </a:p>
          <a:p>
            <a:pPr algn="l">
              <a:buNone/>
            </a:pPr>
            <a:r>
              <a:rPr lang="en-GB" dirty="0" smtClean="0"/>
              <a:t>2. Carbon source (contain carbon) </a:t>
            </a:r>
            <a:endParaRPr lang="en-US" dirty="0" smtClean="0"/>
          </a:p>
          <a:p>
            <a:pPr algn="l">
              <a:buNone/>
            </a:pPr>
            <a:r>
              <a:rPr lang="en-GB" dirty="0" smtClean="0"/>
              <a:t>3. Nitrogen source</a:t>
            </a:r>
            <a:endParaRPr lang="en-US" dirty="0" smtClean="0"/>
          </a:p>
          <a:p>
            <a:pPr algn="l">
              <a:buNone/>
            </a:pPr>
            <a:r>
              <a:rPr lang="en-GB" dirty="0" smtClean="0"/>
              <a:t>    A. organic compound (amino acid)</a:t>
            </a:r>
            <a:endParaRPr lang="en-US" dirty="0" smtClean="0"/>
          </a:p>
          <a:p>
            <a:pPr algn="l">
              <a:buNone/>
            </a:pPr>
            <a:r>
              <a:rPr lang="en-GB" dirty="0" smtClean="0"/>
              <a:t>    B. inorganic compound NO</a:t>
            </a:r>
            <a:r>
              <a:rPr lang="en-GB" baseline="-25000" dirty="0" smtClean="0"/>
              <a:t>2</a:t>
            </a:r>
            <a:r>
              <a:rPr lang="en-GB" dirty="0" smtClean="0"/>
              <a:t>,NO</a:t>
            </a:r>
            <a:r>
              <a:rPr lang="en-GB" baseline="-25000" dirty="0" smtClean="0"/>
              <a:t>3</a:t>
            </a:r>
            <a:r>
              <a:rPr lang="en-GB" dirty="0" smtClean="0"/>
              <a:t>,and NH</a:t>
            </a:r>
            <a:r>
              <a:rPr lang="en-GB" baseline="-25000" dirty="0" smtClean="0"/>
              <a:t>4</a:t>
            </a:r>
            <a:r>
              <a:rPr lang="en-GB" dirty="0" smtClean="0"/>
              <a:t>)</a:t>
            </a:r>
            <a:endParaRPr lang="en-US" dirty="0" smtClean="0"/>
          </a:p>
          <a:p>
            <a:pPr algn="l">
              <a:buNone/>
            </a:pPr>
            <a:r>
              <a:rPr lang="en-GB" dirty="0" smtClean="0"/>
              <a:t>4. </a:t>
            </a:r>
            <a:r>
              <a:rPr lang="en-GB" dirty="0" err="1" smtClean="0"/>
              <a:t>Sulfur</a:t>
            </a:r>
            <a:r>
              <a:rPr lang="en-GB" dirty="0" smtClean="0"/>
              <a:t> and phosphor (important for production of nucleic acid and proteins)</a:t>
            </a:r>
            <a:endParaRPr lang="en-US" dirty="0" smtClean="0"/>
          </a:p>
          <a:p>
            <a:pPr algn="l">
              <a:buNone/>
            </a:pPr>
            <a:r>
              <a:rPr lang="en-GB" dirty="0" smtClean="0"/>
              <a:t>5. Mineral </a:t>
            </a:r>
            <a:endParaRPr lang="en-US" dirty="0" smtClean="0"/>
          </a:p>
          <a:p>
            <a:pPr algn="l">
              <a:buNone/>
            </a:pPr>
            <a:r>
              <a:rPr lang="en-GB" dirty="0" smtClean="0"/>
              <a:t>    A. macro elements: require in small amount e.g. Mg, Fe, Ca, and K)</a:t>
            </a:r>
            <a:endParaRPr lang="en-US" dirty="0" smtClean="0"/>
          </a:p>
          <a:p>
            <a:pPr algn="l">
              <a:buNone/>
            </a:pPr>
            <a:r>
              <a:rPr lang="en-GB" dirty="0" smtClean="0"/>
              <a:t>    B. requires in small amount e.g. Zn, Cu, </a:t>
            </a:r>
            <a:r>
              <a:rPr lang="en-GB" dirty="0" err="1" smtClean="0"/>
              <a:t>Mn</a:t>
            </a:r>
            <a:r>
              <a:rPr lang="en-GB" dirty="0" smtClean="0"/>
              <a:t>, Co, Mo, and Ni.</a:t>
            </a:r>
            <a:endParaRPr lang="en-US" dirty="0" smtClean="0"/>
          </a:p>
          <a:p>
            <a:pPr algn="l">
              <a:buNone/>
            </a:pPr>
            <a:endParaRPr lang="ar-IQ" dirty="0"/>
          </a:p>
        </p:txBody>
      </p:sp>
      <p:sp>
        <p:nvSpPr>
          <p:cNvPr id="3" name="Title 2"/>
          <p:cNvSpPr>
            <a:spLocks noGrp="1"/>
          </p:cNvSpPr>
          <p:nvPr>
            <p:ph type="title"/>
          </p:nvPr>
        </p:nvSpPr>
        <p:spPr>
          <a:xfrm>
            <a:off x="457200" y="274638"/>
            <a:ext cx="8229600" cy="868362"/>
          </a:xfrm>
        </p:spPr>
        <p:txBody>
          <a:bodyPr>
            <a:normAutofit/>
          </a:bodyPr>
          <a:lstStyle/>
          <a:p>
            <a:r>
              <a:rPr lang="en-US" u="sng" dirty="0" smtClean="0"/>
              <a:t>Lab 6: Medial preparation</a:t>
            </a:r>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6553200"/>
          </a:xfrm>
        </p:spPr>
        <p:txBody>
          <a:bodyPr>
            <a:normAutofit fontScale="77500" lnSpcReduction="20000"/>
          </a:bodyPr>
          <a:lstStyle/>
          <a:p>
            <a:pPr algn="l" rtl="0">
              <a:buNone/>
            </a:pPr>
            <a:r>
              <a:rPr lang="en-US" b="1" u="sng" dirty="0" smtClean="0"/>
              <a:t>Types of Media</a:t>
            </a:r>
            <a:endParaRPr lang="en-US" dirty="0" smtClean="0"/>
          </a:p>
          <a:p>
            <a:pPr lvl="0" algn="l" rtl="0">
              <a:buNone/>
            </a:pPr>
            <a:r>
              <a:rPr lang="en-US" b="1" dirty="0" smtClean="0"/>
              <a:t>Synthetic media: </a:t>
            </a:r>
            <a:r>
              <a:rPr lang="en-US" dirty="0" smtClean="0"/>
              <a:t>Such a medium in which all components are known.</a:t>
            </a:r>
            <a:r>
              <a:rPr lang="en-US" b="1" dirty="0" smtClean="0"/>
              <a:t> </a:t>
            </a:r>
            <a:endParaRPr lang="en-US" dirty="0" smtClean="0"/>
          </a:p>
          <a:p>
            <a:pPr lvl="0" algn="l" rtl="0">
              <a:buNone/>
            </a:pPr>
            <a:r>
              <a:rPr lang="en-US" b="1" dirty="0" smtClean="0"/>
              <a:t>Complex media: </a:t>
            </a:r>
            <a:r>
              <a:rPr lang="en-US" dirty="0" smtClean="0"/>
              <a:t>Media that contain some ingredients of unknown chemical composition , such as : (blood agar , Nutrient broth ).</a:t>
            </a:r>
          </a:p>
          <a:p>
            <a:pPr lvl="0" algn="l" rtl="0">
              <a:buNone/>
            </a:pPr>
            <a:r>
              <a:rPr lang="en-US" b="1" dirty="0" smtClean="0"/>
              <a:t>Liquid media:  </a:t>
            </a:r>
            <a:r>
              <a:rPr lang="en-US" dirty="0" smtClean="0"/>
              <a:t>Nutrient broth .</a:t>
            </a:r>
          </a:p>
          <a:p>
            <a:pPr lvl="0" algn="l" rtl="0">
              <a:buNone/>
            </a:pPr>
            <a:r>
              <a:rPr lang="en-US" b="1" dirty="0" smtClean="0"/>
              <a:t>Solid media:</a:t>
            </a:r>
            <a:r>
              <a:rPr lang="en-US" dirty="0" smtClean="0"/>
              <a:t> Nutrient agar .</a:t>
            </a:r>
            <a:r>
              <a:rPr lang="en-US" b="1" dirty="0" smtClean="0"/>
              <a:t>Agar</a:t>
            </a:r>
            <a:r>
              <a:rPr lang="en-US" dirty="0" smtClean="0"/>
              <a:t> : It is extracted from red algae milted in 80-90</a:t>
            </a:r>
            <a:r>
              <a:rPr lang="en-US" baseline="30000" dirty="0" smtClean="0"/>
              <a:t>0</a:t>
            </a:r>
            <a:r>
              <a:rPr lang="en-US" dirty="0" smtClean="0"/>
              <a:t>C and solidified at 45</a:t>
            </a:r>
            <a:r>
              <a:rPr lang="en-US" baseline="30000" dirty="0" smtClean="0"/>
              <a:t>0</a:t>
            </a:r>
            <a:r>
              <a:rPr lang="en-US" dirty="0" smtClean="0"/>
              <a:t>C.</a:t>
            </a:r>
          </a:p>
          <a:p>
            <a:pPr lvl="0" algn="l" rtl="0">
              <a:buNone/>
            </a:pPr>
            <a:r>
              <a:rPr lang="en-US" b="1" dirty="0" smtClean="0"/>
              <a:t>Semi solid media: </a:t>
            </a:r>
            <a:r>
              <a:rPr lang="en-US" dirty="0" smtClean="0"/>
              <a:t>content 0.5 gm % agar. </a:t>
            </a:r>
            <a:r>
              <a:rPr lang="en-US" b="1" dirty="0" smtClean="0"/>
              <a:t>It is used </a:t>
            </a:r>
            <a:r>
              <a:rPr lang="en-US" dirty="0" smtClean="0"/>
              <a:t>to determine bacterial motility.</a:t>
            </a:r>
          </a:p>
          <a:p>
            <a:pPr lvl="0" algn="l" rtl="0">
              <a:buNone/>
            </a:pPr>
            <a:r>
              <a:rPr lang="en-US" b="1" dirty="0" smtClean="0"/>
              <a:t>Enriched media: </a:t>
            </a:r>
            <a:r>
              <a:rPr lang="en-US" dirty="0" smtClean="0"/>
              <a:t>Used to encourage the growth of fastidious bacteria. </a:t>
            </a:r>
          </a:p>
          <a:p>
            <a:pPr lvl="0" algn="l" rtl="0">
              <a:buNone/>
            </a:pPr>
            <a:r>
              <a:rPr lang="en-US" dirty="0" smtClean="0"/>
              <a:t>e.g. Blood agar , </a:t>
            </a:r>
            <a:r>
              <a:rPr lang="en-US" dirty="0" err="1" smtClean="0"/>
              <a:t>tetrathionate</a:t>
            </a:r>
            <a:r>
              <a:rPr lang="en-US" dirty="0" smtClean="0"/>
              <a:t> broth)for salmonella isolates).</a:t>
            </a:r>
          </a:p>
          <a:p>
            <a:pPr lvl="0" algn="l" rtl="0">
              <a:buNone/>
            </a:pPr>
            <a:r>
              <a:rPr lang="en-US" b="1" dirty="0" smtClean="0"/>
              <a:t>Selective media: </a:t>
            </a:r>
            <a:r>
              <a:rPr lang="en-US" dirty="0" smtClean="0"/>
              <a:t>Favor the growth of particular M.O.s Bile salts or dyes like basic </a:t>
            </a:r>
            <a:r>
              <a:rPr lang="en-US" dirty="0" err="1" smtClean="0"/>
              <a:t>fuchsin</a:t>
            </a:r>
            <a:r>
              <a:rPr lang="en-US" dirty="0" smtClean="0"/>
              <a:t> and crystal violet favor the growth of gram–negative bacteria by inhabiting the growth of gram-positive bacteria without affecting gram-negative organism. e.g.(Eosin </a:t>
            </a:r>
            <a:r>
              <a:rPr lang="en-US" dirty="0" err="1" smtClean="0"/>
              <a:t>methylene</a:t>
            </a:r>
            <a:r>
              <a:rPr lang="en-US" dirty="0" smtClean="0"/>
              <a:t> blue agar, </a:t>
            </a:r>
            <a:r>
              <a:rPr lang="en-US" dirty="0" err="1" smtClean="0"/>
              <a:t>MacConky</a:t>
            </a:r>
            <a:r>
              <a:rPr lang="en-US" dirty="0" smtClean="0"/>
              <a:t> agar).</a:t>
            </a:r>
          </a:p>
          <a:p>
            <a:pPr lvl="0" algn="l" rtl="0">
              <a:buNone/>
            </a:pPr>
            <a:r>
              <a:rPr lang="en-US" b="1" dirty="0" smtClean="0"/>
              <a:t>Differential media: </a:t>
            </a:r>
            <a:r>
              <a:rPr lang="en-US" dirty="0" smtClean="0"/>
              <a:t>Are media that distinguish between different groups of bacteria .</a:t>
            </a:r>
          </a:p>
          <a:p>
            <a:pPr algn="l">
              <a:buNone/>
            </a:pPr>
            <a:endParaRPr lang="ar-IQ"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fontScale="77500" lnSpcReduction="20000"/>
          </a:bodyPr>
          <a:lstStyle/>
          <a:p>
            <a:pPr lvl="0" algn="l" rtl="0">
              <a:buNone/>
            </a:pPr>
            <a:r>
              <a:rPr lang="en-US" b="1" dirty="0" smtClean="0"/>
              <a:t>Broth tubes: </a:t>
            </a:r>
            <a:r>
              <a:rPr lang="en-US" dirty="0" smtClean="0"/>
              <a:t>are tubes containing a liquid medium. A typical nutrient containing broth medium such as </a:t>
            </a:r>
            <a:r>
              <a:rPr lang="en-US" dirty="0" err="1" smtClean="0"/>
              <a:t>Trypticase</a:t>
            </a:r>
            <a:r>
              <a:rPr lang="en-US" dirty="0" smtClean="0"/>
              <a:t> Soy broth , nutrient broth After incubation, growth may be observed as one or a combination of three forms:</a:t>
            </a:r>
          </a:p>
          <a:p>
            <a:pPr lvl="0" algn="l" rtl="0">
              <a:buNone/>
            </a:pPr>
            <a:r>
              <a:rPr lang="en-US" b="1" dirty="0" smtClean="0"/>
              <a:t>Pellicle</a:t>
            </a:r>
            <a:r>
              <a:rPr lang="en-US" dirty="0" smtClean="0"/>
              <a:t>: A mass of organisms is floating on top of the broth.</a:t>
            </a:r>
          </a:p>
          <a:p>
            <a:pPr lvl="0" algn="l" rtl="0">
              <a:buNone/>
            </a:pPr>
            <a:r>
              <a:rPr lang="en-US" b="1" dirty="0" smtClean="0"/>
              <a:t>Turbidity</a:t>
            </a:r>
            <a:r>
              <a:rPr lang="en-US" dirty="0" smtClean="0"/>
              <a:t>: The organisms appear as a general cloudiness throughout the broth.</a:t>
            </a:r>
          </a:p>
          <a:p>
            <a:pPr lvl="0" algn="l" rtl="0">
              <a:buNone/>
            </a:pPr>
            <a:r>
              <a:rPr lang="en-US" b="1" dirty="0" smtClean="0"/>
              <a:t>Sediment</a:t>
            </a:r>
            <a:r>
              <a:rPr lang="en-US" dirty="0" smtClean="0"/>
              <a:t>: A mass of organisms appears as a deposit at the bottom of the tube.</a:t>
            </a:r>
          </a:p>
          <a:p>
            <a:pPr lvl="0" algn="l" rtl="0">
              <a:buNone/>
            </a:pPr>
            <a:r>
              <a:rPr lang="en-US" b="1" dirty="0" smtClean="0"/>
              <a:t>Slant tubes</a:t>
            </a:r>
            <a:r>
              <a:rPr lang="en-US" dirty="0" smtClean="0"/>
              <a:t>: are tubes containing a nutrient medium plus a solidifying agent, agar-agar. The medium has been allowed to solidify at an angle in order to get a flat inoculating surface.</a:t>
            </a:r>
          </a:p>
          <a:p>
            <a:pPr lvl="0" algn="l" rtl="0">
              <a:buNone/>
            </a:pPr>
            <a:r>
              <a:rPr lang="en-US" b="1" dirty="0" smtClean="0"/>
              <a:t>Stab tubes</a:t>
            </a:r>
            <a:r>
              <a:rPr lang="en-US" dirty="0" smtClean="0"/>
              <a:t>: (deeps) are tubes of hardened agar medium which are inoculated by "stabbing" the </a:t>
            </a:r>
            <a:r>
              <a:rPr lang="en-US" dirty="0" err="1" smtClean="0"/>
              <a:t>inoculum</a:t>
            </a:r>
            <a:r>
              <a:rPr lang="en-US" dirty="0" smtClean="0"/>
              <a:t> into the agar.</a:t>
            </a:r>
          </a:p>
          <a:p>
            <a:pPr lvl="0" algn="l" rtl="0">
              <a:buNone/>
            </a:pPr>
            <a:r>
              <a:rPr lang="en-US" b="1" dirty="0" smtClean="0"/>
              <a:t>Agar plates: </a:t>
            </a:r>
            <a:r>
              <a:rPr lang="en-US" dirty="0" smtClean="0"/>
              <a:t>are sterile </a:t>
            </a:r>
            <a:r>
              <a:rPr lang="en-US" dirty="0" err="1" smtClean="0"/>
              <a:t>petri</a:t>
            </a:r>
            <a:r>
              <a:rPr lang="en-US" dirty="0" smtClean="0"/>
              <a:t> plates that are aseptically filled with a melted sterile agar medium and allowed to solidify. </a:t>
            </a:r>
          </a:p>
          <a:p>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fontScale="85000" lnSpcReduction="20000"/>
          </a:bodyPr>
          <a:lstStyle/>
          <a:p>
            <a:pPr algn="l" rtl="0">
              <a:buNone/>
            </a:pPr>
            <a:r>
              <a:rPr lang="en-US" b="1" u="sng" dirty="0" smtClean="0"/>
              <a:t>Materials</a:t>
            </a:r>
            <a:r>
              <a:rPr lang="en-US" b="1" dirty="0" smtClean="0"/>
              <a:t> :</a:t>
            </a:r>
            <a:endParaRPr lang="en-US" dirty="0" smtClean="0"/>
          </a:p>
          <a:p>
            <a:pPr lvl="0" algn="l" rtl="0"/>
            <a:r>
              <a:rPr lang="en-US" dirty="0" smtClean="0"/>
              <a:t>Electronic balance   </a:t>
            </a:r>
          </a:p>
          <a:p>
            <a:pPr lvl="0" algn="l" rtl="0"/>
            <a:r>
              <a:rPr lang="en-US" dirty="0" smtClean="0"/>
              <a:t>D.W (distilled water)</a:t>
            </a:r>
          </a:p>
          <a:p>
            <a:pPr lvl="0" algn="l" rtl="0"/>
            <a:r>
              <a:rPr lang="en-US" dirty="0" smtClean="0"/>
              <a:t>media                                       </a:t>
            </a:r>
          </a:p>
          <a:p>
            <a:pPr lvl="0" algn="l" rtl="0"/>
            <a:r>
              <a:rPr lang="en-US" dirty="0" smtClean="0"/>
              <a:t>Autoclave</a:t>
            </a:r>
          </a:p>
          <a:p>
            <a:pPr lvl="0" algn="l" rtl="0"/>
            <a:r>
              <a:rPr lang="en-US" dirty="0" smtClean="0"/>
              <a:t>Petri dish                                 </a:t>
            </a:r>
          </a:p>
          <a:p>
            <a:pPr lvl="0" algn="l" rtl="0"/>
            <a:r>
              <a:rPr lang="en-US" dirty="0" smtClean="0"/>
              <a:t>cotton </a:t>
            </a:r>
            <a:r>
              <a:rPr lang="en-US" dirty="0" err="1" smtClean="0"/>
              <a:t>blug</a:t>
            </a:r>
            <a:endParaRPr lang="en-US" dirty="0" smtClean="0"/>
          </a:p>
          <a:p>
            <a:pPr lvl="0" algn="l" rtl="0"/>
            <a:r>
              <a:rPr lang="en-US" dirty="0" smtClean="0"/>
              <a:t>sprit lump                                </a:t>
            </a:r>
          </a:p>
          <a:p>
            <a:pPr lvl="0" algn="l" rtl="0"/>
            <a:r>
              <a:rPr lang="en-US" dirty="0" smtClean="0"/>
              <a:t>Hot plate</a:t>
            </a:r>
          </a:p>
          <a:p>
            <a:pPr algn="l" rtl="0">
              <a:buNone/>
            </a:pPr>
            <a:endParaRPr lang="en-US" b="1" u="sng" dirty="0" smtClean="0"/>
          </a:p>
          <a:p>
            <a:pPr algn="l" rtl="0">
              <a:buNone/>
            </a:pPr>
            <a:r>
              <a:rPr lang="en-US" b="1" u="sng" dirty="0" smtClean="0"/>
              <a:t>Procedure:</a:t>
            </a:r>
            <a:endParaRPr lang="en-US" dirty="0" smtClean="0"/>
          </a:p>
          <a:p>
            <a:pPr lvl="0" algn="l" rtl="0"/>
            <a:r>
              <a:rPr lang="en-US" dirty="0" smtClean="0"/>
              <a:t>Weight X gm media</a:t>
            </a:r>
          </a:p>
          <a:p>
            <a:pPr lvl="0" algn="l" rtl="0"/>
            <a:r>
              <a:rPr lang="en-US" dirty="0" smtClean="0"/>
              <a:t> dissolve in  X ml D.W.</a:t>
            </a:r>
          </a:p>
          <a:p>
            <a:pPr lvl="0" algn="l" rtl="0"/>
            <a:r>
              <a:rPr lang="en-US" dirty="0" smtClean="0"/>
              <a:t>Boiling at hot plate.</a:t>
            </a:r>
          </a:p>
          <a:p>
            <a:pPr lvl="0" algn="l" rtl="0"/>
            <a:r>
              <a:rPr lang="en-US" dirty="0" smtClean="0"/>
              <a:t>Then sterilize by autoclaving  for 15 min. at 121</a:t>
            </a:r>
            <a:r>
              <a:rPr lang="en-US" baseline="30000" dirty="0" smtClean="0"/>
              <a:t>°</a:t>
            </a:r>
            <a:r>
              <a:rPr lang="en-US" dirty="0" smtClean="0"/>
              <a:t>C. Cool to 47</a:t>
            </a:r>
            <a:r>
              <a:rPr lang="en-US" baseline="30000" dirty="0" smtClean="0"/>
              <a:t>°</a:t>
            </a:r>
            <a:r>
              <a:rPr lang="en-US" dirty="0" smtClean="0"/>
              <a:t>C, then pour plates</a:t>
            </a:r>
          </a:p>
          <a:p>
            <a:pPr lvl="0" algn="l" rtl="0">
              <a:buNone/>
            </a:pPr>
            <a:endParaRPr lang="en-US" dirty="0" smtClean="0"/>
          </a:p>
          <a:p>
            <a:pPr algn="l"/>
            <a:endParaRPr lang="ar-IQ"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229600" cy="334962"/>
          </a:xfrm>
        </p:spPr>
        <p:txBody>
          <a:bodyPr>
            <a:noAutofit/>
          </a:bodyPr>
          <a:lstStyle/>
          <a:p>
            <a:r>
              <a:rPr lang="en-US" sz="2400" u="sng" dirty="0" smtClean="0"/>
              <a:t> Type of media:</a:t>
            </a:r>
            <a:endParaRPr lang="ar-IQ" sz="2400" dirty="0"/>
          </a:p>
        </p:txBody>
      </p:sp>
      <p:graphicFrame>
        <p:nvGraphicFramePr>
          <p:cNvPr id="5" name="Table 4"/>
          <p:cNvGraphicFramePr>
            <a:graphicFrameLocks noGrp="1"/>
          </p:cNvGraphicFramePr>
          <p:nvPr/>
        </p:nvGraphicFramePr>
        <p:xfrm>
          <a:off x="152400" y="457201"/>
          <a:ext cx="8839199" cy="6767967"/>
        </p:xfrm>
        <a:graphic>
          <a:graphicData uri="http://schemas.openxmlformats.org/drawingml/2006/table">
            <a:tbl>
              <a:tblPr rtl="1"/>
              <a:tblGrid>
                <a:gridCol w="2124046"/>
                <a:gridCol w="206503"/>
                <a:gridCol w="2167851"/>
                <a:gridCol w="2235090"/>
                <a:gridCol w="2105709"/>
              </a:tblGrid>
              <a:tr h="170427">
                <a:tc gridSpan="2">
                  <a:txBody>
                    <a:bodyPr/>
                    <a:lstStyle/>
                    <a:p>
                      <a:pPr algn="l" rtl="1">
                        <a:lnSpc>
                          <a:spcPct val="107000"/>
                        </a:lnSpc>
                        <a:spcAft>
                          <a:spcPts val="0"/>
                        </a:spcAft>
                        <a:tabLst>
                          <a:tab pos="608330" algn="ctr"/>
                          <a:tab pos="1217295" algn="r"/>
                          <a:tab pos="2140585" algn="l"/>
                        </a:tabLst>
                      </a:pPr>
                      <a:r>
                        <a:rPr lang="en-US" sz="1050" b="1" dirty="0">
                          <a:latin typeface="Times New Roman"/>
                          <a:ea typeface="Times New Roman"/>
                          <a:cs typeface="Arial"/>
                        </a:rPr>
                        <a:t> Diagnosis</a:t>
                      </a:r>
                      <a:endParaRPr lang="en-US" sz="1000" dirty="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pPr rtl="1"/>
                      <a:endParaRPr lang="ar-IQ"/>
                    </a:p>
                  </a:txBody>
                  <a:tcPr/>
                </a:tc>
                <a:tc>
                  <a:txBody>
                    <a:bodyPr/>
                    <a:lstStyle/>
                    <a:p>
                      <a:pPr algn="l" rtl="1">
                        <a:lnSpc>
                          <a:spcPct val="107000"/>
                        </a:lnSpc>
                        <a:spcAft>
                          <a:spcPts val="0"/>
                        </a:spcAft>
                        <a:tabLst>
                          <a:tab pos="2140585" algn="l"/>
                        </a:tabLst>
                      </a:pPr>
                      <a:r>
                        <a:rPr lang="en-US" sz="1050" b="1">
                          <a:latin typeface="Times New Roman"/>
                          <a:ea typeface="Times New Roman"/>
                          <a:cs typeface="Arial"/>
                        </a:rPr>
                        <a:t>Function </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rtl="1">
                        <a:lnSpc>
                          <a:spcPct val="107000"/>
                        </a:lnSpc>
                        <a:spcAft>
                          <a:spcPts val="0"/>
                        </a:spcAft>
                        <a:tabLst>
                          <a:tab pos="2140585" algn="l"/>
                        </a:tabLst>
                      </a:pPr>
                      <a:r>
                        <a:rPr lang="en-US" sz="1050" b="1">
                          <a:latin typeface="Times New Roman"/>
                          <a:ea typeface="Times New Roman"/>
                          <a:cs typeface="Arial"/>
                        </a:rPr>
                        <a:t>Component </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rtl="1">
                        <a:lnSpc>
                          <a:spcPct val="107000"/>
                        </a:lnSpc>
                        <a:spcAft>
                          <a:spcPts val="0"/>
                        </a:spcAft>
                        <a:tabLst>
                          <a:tab pos="2140585" algn="l"/>
                        </a:tabLst>
                      </a:pPr>
                      <a:r>
                        <a:rPr lang="en-US" sz="1050" b="1">
                          <a:latin typeface="Times New Roman"/>
                          <a:ea typeface="Times New Roman"/>
                          <a:cs typeface="Arial"/>
                        </a:rPr>
                        <a:t>media</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53088">
                <a:tc gridSpan="2">
                  <a:txBody>
                    <a:bodyPr/>
                    <a:lstStyle/>
                    <a:p>
                      <a:pPr algn="l" rtl="1">
                        <a:lnSpc>
                          <a:spcPct val="107000"/>
                        </a:lnSpc>
                        <a:spcAft>
                          <a:spcPts val="0"/>
                        </a:spcAft>
                        <a:tabLst>
                          <a:tab pos="2140585" algn="l"/>
                        </a:tabLst>
                      </a:pPr>
                      <a:r>
                        <a:rPr lang="en-US" sz="1000" b="1">
                          <a:latin typeface="Times New Roman"/>
                          <a:ea typeface="Times New Roman"/>
                          <a:cs typeface="Arial"/>
                        </a:rPr>
                        <a:t>Hemolytic β , α or γ</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rtl="1"/>
                      <a:endParaRPr lang="ar-IQ"/>
                    </a:p>
                  </a:txBody>
                  <a:tcPr/>
                </a:tc>
                <a:tc>
                  <a:txBody>
                    <a:bodyPr/>
                    <a:lstStyle/>
                    <a:p>
                      <a:pPr algn="l" rtl="1">
                        <a:lnSpc>
                          <a:spcPct val="107000"/>
                        </a:lnSpc>
                        <a:spcAft>
                          <a:spcPts val="0"/>
                        </a:spcAft>
                        <a:tabLst>
                          <a:tab pos="2140585" algn="l"/>
                        </a:tabLst>
                      </a:pPr>
                      <a:r>
                        <a:rPr lang="en-US" sz="1000">
                          <a:latin typeface="Times New Roman"/>
                          <a:ea typeface="Calibri"/>
                          <a:cs typeface="Arial"/>
                        </a:rPr>
                        <a:t>Growth fastidious bacteria</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rtl="1">
                        <a:lnSpc>
                          <a:spcPct val="107000"/>
                        </a:lnSpc>
                        <a:spcAft>
                          <a:spcPts val="0"/>
                        </a:spcAft>
                        <a:tabLst>
                          <a:tab pos="2140585" algn="l"/>
                        </a:tabLst>
                      </a:pPr>
                      <a:r>
                        <a:rPr lang="en-US" sz="1000">
                          <a:latin typeface="Times New Roman"/>
                          <a:ea typeface="Calibri"/>
                          <a:cs typeface="Arial"/>
                        </a:rPr>
                        <a:t>Blood agar base, 5% Blood</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rtl="1">
                        <a:lnSpc>
                          <a:spcPct val="107000"/>
                        </a:lnSpc>
                        <a:spcAft>
                          <a:spcPts val="0"/>
                        </a:spcAft>
                        <a:tabLst>
                          <a:tab pos="2140585" algn="l"/>
                        </a:tabLst>
                      </a:pPr>
                      <a:r>
                        <a:rPr lang="en-US" sz="1000">
                          <a:latin typeface="Times New Roman"/>
                          <a:ea typeface="Calibri"/>
                          <a:cs typeface="Arial"/>
                        </a:rPr>
                        <a:t>Blood agar</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53088">
                <a:tc gridSpan="3">
                  <a:txBody>
                    <a:bodyPr/>
                    <a:lstStyle/>
                    <a:p>
                      <a:pPr algn="l" rtl="0">
                        <a:lnSpc>
                          <a:spcPct val="107000"/>
                        </a:lnSpc>
                        <a:spcAft>
                          <a:spcPts val="0"/>
                        </a:spcAft>
                        <a:tabLst>
                          <a:tab pos="2140585" algn="l"/>
                        </a:tabLst>
                      </a:pPr>
                      <a:r>
                        <a:rPr lang="en-US" sz="1000" b="1">
                          <a:latin typeface="Times New Roman"/>
                          <a:ea typeface="Times New Roman"/>
                          <a:cs typeface="Arial"/>
                        </a:rPr>
                        <a:t>Growth Neisseria spp , Haemophilus</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hMerge="1">
                  <a:txBody>
                    <a:bodyPr/>
                    <a:lstStyle/>
                    <a:p>
                      <a:pPr rtl="1"/>
                      <a:endParaRPr lang="ar-IQ"/>
                    </a:p>
                  </a:txBody>
                  <a:tcPr/>
                </a:tc>
                <a:tc>
                  <a:txBody>
                    <a:bodyPr/>
                    <a:lstStyle/>
                    <a:p>
                      <a:pPr algn="just" rtl="1">
                        <a:lnSpc>
                          <a:spcPct val="107000"/>
                        </a:lnSpc>
                        <a:spcAft>
                          <a:spcPts val="0"/>
                        </a:spcAft>
                        <a:tabLst>
                          <a:tab pos="2140585" algn="l"/>
                        </a:tabLst>
                      </a:pPr>
                      <a:r>
                        <a:rPr lang="en-US" sz="1000">
                          <a:latin typeface="Times New Roman"/>
                          <a:ea typeface="Calibri"/>
                          <a:cs typeface="Arial"/>
                        </a:rPr>
                        <a:t>Blood agar base, 5% heated blood</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07000"/>
                        </a:lnSpc>
                        <a:spcAft>
                          <a:spcPts val="0"/>
                        </a:spcAft>
                        <a:tabLst>
                          <a:tab pos="2140585" algn="l"/>
                        </a:tabLst>
                      </a:pPr>
                      <a:r>
                        <a:rPr lang="en-US" sz="1000">
                          <a:latin typeface="Times New Roman"/>
                          <a:ea typeface="Calibri"/>
                          <a:cs typeface="Arial"/>
                        </a:rPr>
                        <a:t>Chocolate agar</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177">
                <a:tc gridSpan="2">
                  <a:txBody>
                    <a:bodyPr/>
                    <a:lstStyle/>
                    <a:p>
                      <a:pPr algn="l" rtl="1">
                        <a:lnSpc>
                          <a:spcPct val="107000"/>
                        </a:lnSpc>
                        <a:spcAft>
                          <a:spcPts val="0"/>
                        </a:spcAft>
                        <a:tabLst>
                          <a:tab pos="2140585" algn="l"/>
                        </a:tabLst>
                      </a:pPr>
                      <a:r>
                        <a:rPr lang="en-US" sz="1000" b="1" i="1">
                          <a:latin typeface="Times New Roman"/>
                          <a:ea typeface="Times New Roman"/>
                          <a:cs typeface="Arial"/>
                        </a:rPr>
                        <a:t>E.coli</a:t>
                      </a:r>
                      <a:r>
                        <a:rPr lang="en-US" sz="1000" b="1">
                          <a:latin typeface="Times New Roman"/>
                          <a:ea typeface="Times New Roman"/>
                          <a:cs typeface="Arial"/>
                        </a:rPr>
                        <a:t> colonies          (  Green- blue)</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rtl="1"/>
                      <a:endParaRPr lang="ar-IQ"/>
                    </a:p>
                  </a:txBody>
                  <a:tcPr/>
                </a:tc>
                <a:tc>
                  <a:txBody>
                    <a:bodyPr/>
                    <a:lstStyle/>
                    <a:p>
                      <a:pPr algn="l" rtl="1">
                        <a:lnSpc>
                          <a:spcPct val="107000"/>
                        </a:lnSpc>
                        <a:spcAft>
                          <a:spcPts val="0"/>
                        </a:spcAft>
                        <a:tabLst>
                          <a:tab pos="2140585" algn="l"/>
                        </a:tabLst>
                      </a:pPr>
                      <a:r>
                        <a:rPr lang="en-US" sz="1000">
                          <a:latin typeface="Times New Roman"/>
                          <a:ea typeface="Calibri"/>
                          <a:cs typeface="Arial"/>
                        </a:rPr>
                        <a:t>Isolation lactose ferment and non-lactose ferment </a:t>
                      </a:r>
                      <a:r>
                        <a:rPr lang="en-US" sz="1000" i="1">
                          <a:latin typeface="Times New Roman"/>
                          <a:ea typeface="Calibri"/>
                          <a:cs typeface="Arial"/>
                        </a:rPr>
                        <a:t>Enterobacteriaceae</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rtl="1">
                        <a:lnSpc>
                          <a:spcPct val="107000"/>
                        </a:lnSpc>
                        <a:spcAft>
                          <a:spcPts val="0"/>
                        </a:spcAft>
                        <a:tabLst>
                          <a:tab pos="2140585" algn="l"/>
                        </a:tabLst>
                      </a:pPr>
                      <a:r>
                        <a:rPr lang="en-US" sz="1000">
                          <a:latin typeface="Times New Roman"/>
                          <a:ea typeface="Calibri"/>
                          <a:cs typeface="Arial"/>
                        </a:rPr>
                        <a:t>Peptone, lactose, sucrose, methylene blue  </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rtl="1">
                        <a:lnSpc>
                          <a:spcPct val="107000"/>
                        </a:lnSpc>
                        <a:spcAft>
                          <a:spcPts val="0"/>
                        </a:spcAft>
                        <a:tabLst>
                          <a:tab pos="2140585" algn="l"/>
                        </a:tabLst>
                      </a:pPr>
                      <a:r>
                        <a:rPr lang="en-US" sz="1000" dirty="0">
                          <a:latin typeface="Times New Roman"/>
                          <a:ea typeface="Calibri"/>
                          <a:cs typeface="Arial"/>
                        </a:rPr>
                        <a:t>EMB (Eosin </a:t>
                      </a:r>
                      <a:r>
                        <a:rPr lang="en-US" sz="1000" dirty="0" err="1">
                          <a:latin typeface="Times New Roman"/>
                          <a:ea typeface="Calibri"/>
                          <a:cs typeface="Arial"/>
                        </a:rPr>
                        <a:t>methylene</a:t>
                      </a:r>
                      <a:r>
                        <a:rPr lang="en-US" sz="1000" dirty="0">
                          <a:latin typeface="Times New Roman"/>
                          <a:ea typeface="Calibri"/>
                          <a:cs typeface="Arial"/>
                        </a:rPr>
                        <a:t> blue)</a:t>
                      </a:r>
                      <a:endParaRPr lang="en-US" sz="1000" dirty="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632721">
                <a:tc gridSpan="2">
                  <a:txBody>
                    <a:bodyPr/>
                    <a:lstStyle/>
                    <a:p>
                      <a:pPr algn="l" rtl="1">
                        <a:lnSpc>
                          <a:spcPct val="107000"/>
                        </a:lnSpc>
                        <a:spcAft>
                          <a:spcPts val="0"/>
                        </a:spcAft>
                        <a:tabLst>
                          <a:tab pos="2140585" algn="l"/>
                        </a:tabLst>
                      </a:pPr>
                      <a:r>
                        <a:rPr lang="en-US" sz="1000" b="1">
                          <a:latin typeface="Times New Roman"/>
                          <a:ea typeface="Times New Roman"/>
                          <a:cs typeface="Arial"/>
                        </a:rPr>
                        <a:t>Lactose fermenter bacteria :pink color</a:t>
                      </a:r>
                      <a:endParaRPr lang="en-US" sz="1000">
                        <a:latin typeface="Calibri"/>
                        <a:ea typeface="Calibri"/>
                        <a:cs typeface="Arial"/>
                      </a:endParaRPr>
                    </a:p>
                    <a:p>
                      <a:pPr algn="l" rtl="1">
                        <a:lnSpc>
                          <a:spcPct val="107000"/>
                        </a:lnSpc>
                        <a:spcAft>
                          <a:spcPts val="0"/>
                        </a:spcAft>
                        <a:tabLst>
                          <a:tab pos="2140585" algn="l"/>
                        </a:tabLst>
                      </a:pPr>
                      <a:r>
                        <a:rPr lang="en-US" sz="1000" b="1">
                          <a:latin typeface="Times New Roman"/>
                          <a:ea typeface="Times New Roman"/>
                          <a:cs typeface="Arial"/>
                        </a:rPr>
                        <a:t>Non-lactose fermenter:colorless bacteria(or yallow)</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a:txBody>
                    <a:bodyPr/>
                    <a:lstStyle/>
                    <a:p>
                      <a:pPr algn="l" rtl="1">
                        <a:lnSpc>
                          <a:spcPct val="107000"/>
                        </a:lnSpc>
                        <a:spcAft>
                          <a:spcPts val="0"/>
                        </a:spcAft>
                        <a:tabLst>
                          <a:tab pos="2140585" algn="l"/>
                        </a:tabLst>
                      </a:pPr>
                      <a:r>
                        <a:rPr lang="en-US" sz="1000">
                          <a:latin typeface="Times New Roman"/>
                          <a:ea typeface="Calibri"/>
                          <a:cs typeface="Arial"/>
                        </a:rPr>
                        <a:t>Isolation lactose ferment and non-lactose ferment </a:t>
                      </a:r>
                      <a:r>
                        <a:rPr lang="en-US" sz="1000" i="1">
                          <a:latin typeface="Times New Roman"/>
                          <a:ea typeface="Calibri"/>
                          <a:cs typeface="Arial"/>
                        </a:rPr>
                        <a:t>Enterobacteriaceae</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07000"/>
                        </a:lnSpc>
                        <a:spcAft>
                          <a:spcPts val="0"/>
                        </a:spcAft>
                        <a:tabLst>
                          <a:tab pos="2140585" algn="l"/>
                        </a:tabLst>
                      </a:pPr>
                      <a:r>
                        <a:rPr lang="en-US" sz="1000">
                          <a:latin typeface="Times New Roman"/>
                          <a:ea typeface="Calibri"/>
                          <a:cs typeface="Arial"/>
                        </a:rPr>
                        <a:t>Peptone, lactose, crystal violate, bile salt(G+ inhibiting), neutral red (indicator )</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07000"/>
                        </a:lnSpc>
                        <a:spcAft>
                          <a:spcPts val="0"/>
                        </a:spcAft>
                        <a:tabLst>
                          <a:tab pos="2140585" algn="l"/>
                        </a:tabLst>
                      </a:pPr>
                      <a:r>
                        <a:rPr lang="en-US" sz="1000">
                          <a:latin typeface="Times New Roman"/>
                          <a:ea typeface="Calibri"/>
                          <a:cs typeface="Arial"/>
                        </a:rPr>
                        <a:t>MacConkey agar</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177">
                <a:tc gridSpan="2">
                  <a:txBody>
                    <a:bodyPr/>
                    <a:lstStyle/>
                    <a:p>
                      <a:pPr algn="l" rtl="1">
                        <a:lnSpc>
                          <a:spcPct val="107000"/>
                        </a:lnSpc>
                        <a:spcAft>
                          <a:spcPts val="0"/>
                        </a:spcAft>
                        <a:tabLst>
                          <a:tab pos="2140585" algn="l"/>
                        </a:tabLst>
                      </a:pPr>
                      <a:r>
                        <a:rPr lang="en-US" sz="1000" b="1">
                          <a:latin typeface="Times New Roman"/>
                          <a:ea typeface="Times New Roman"/>
                          <a:cs typeface="Arial"/>
                        </a:rPr>
                        <a:t>Mannitol fermenter bactria:yellow color</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rtl="1"/>
                      <a:endParaRPr lang="ar-IQ"/>
                    </a:p>
                  </a:txBody>
                  <a:tcPr/>
                </a:tc>
                <a:tc>
                  <a:txBody>
                    <a:bodyPr/>
                    <a:lstStyle/>
                    <a:p>
                      <a:pPr algn="l" rtl="1">
                        <a:lnSpc>
                          <a:spcPct val="107000"/>
                        </a:lnSpc>
                        <a:spcAft>
                          <a:spcPts val="0"/>
                        </a:spcAft>
                        <a:tabLst>
                          <a:tab pos="2140585" algn="l"/>
                        </a:tabLst>
                      </a:pPr>
                      <a:r>
                        <a:rPr lang="en-US" sz="1000">
                          <a:latin typeface="Times New Roman"/>
                          <a:ea typeface="Calibri"/>
                          <a:cs typeface="Arial"/>
                        </a:rPr>
                        <a:t>Selective media for isolated </a:t>
                      </a:r>
                      <a:r>
                        <a:rPr lang="en-US" sz="1000" i="1">
                          <a:latin typeface="Times New Roman"/>
                          <a:ea typeface="Calibri"/>
                          <a:cs typeface="Arial"/>
                        </a:rPr>
                        <a:t>Staphylococcus</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rtl="1">
                        <a:lnSpc>
                          <a:spcPct val="107000"/>
                        </a:lnSpc>
                        <a:spcAft>
                          <a:spcPts val="0"/>
                        </a:spcAft>
                        <a:tabLst>
                          <a:tab pos="2140585" algn="l"/>
                        </a:tabLst>
                      </a:pPr>
                      <a:r>
                        <a:rPr lang="en-US" sz="1000">
                          <a:latin typeface="Times New Roman"/>
                          <a:ea typeface="Calibri"/>
                          <a:cs typeface="Arial"/>
                        </a:rPr>
                        <a:t>Peptone, mannitole, phenol red(indicator), salt conc.7.5%</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rtl="1">
                        <a:lnSpc>
                          <a:spcPct val="107000"/>
                        </a:lnSpc>
                        <a:spcAft>
                          <a:spcPts val="0"/>
                        </a:spcAft>
                        <a:tabLst>
                          <a:tab pos="2140585" algn="l"/>
                        </a:tabLst>
                      </a:pPr>
                      <a:r>
                        <a:rPr lang="en-US" sz="1000">
                          <a:latin typeface="Times New Roman"/>
                          <a:ea typeface="Calibri"/>
                          <a:cs typeface="Arial"/>
                        </a:rPr>
                        <a:t>Mannitol salt agar</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759266">
                <a:tc gridSpan="2">
                  <a:txBody>
                    <a:bodyPr/>
                    <a:lstStyle/>
                    <a:p>
                      <a:pPr algn="l" rtl="1">
                        <a:lnSpc>
                          <a:spcPct val="107000"/>
                        </a:lnSpc>
                        <a:spcAft>
                          <a:spcPts val="0"/>
                        </a:spcAft>
                        <a:tabLst>
                          <a:tab pos="2140585" algn="l"/>
                        </a:tabLst>
                      </a:pPr>
                      <a:r>
                        <a:rPr lang="en-US" sz="1000" b="1">
                          <a:latin typeface="Times New Roman"/>
                          <a:ea typeface="Times New Roman"/>
                          <a:cs typeface="Arial"/>
                        </a:rPr>
                        <a:t>Yellow colonies have black center</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a:txBody>
                    <a:bodyPr/>
                    <a:lstStyle/>
                    <a:p>
                      <a:pPr algn="l" rtl="1">
                        <a:lnSpc>
                          <a:spcPct val="107000"/>
                        </a:lnSpc>
                        <a:spcAft>
                          <a:spcPts val="0"/>
                        </a:spcAft>
                        <a:tabLst>
                          <a:tab pos="2140585" algn="l"/>
                        </a:tabLst>
                      </a:pPr>
                      <a:r>
                        <a:rPr lang="en-US" sz="1000">
                          <a:latin typeface="Times New Roman"/>
                          <a:ea typeface="Calibri"/>
                          <a:cs typeface="Arial"/>
                        </a:rPr>
                        <a:t>Isolation </a:t>
                      </a:r>
                      <a:r>
                        <a:rPr lang="en-US" sz="1000" i="1">
                          <a:latin typeface="Times New Roman"/>
                          <a:ea typeface="Calibri"/>
                          <a:cs typeface="Arial"/>
                        </a:rPr>
                        <a:t>Salmonella, Shigella</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07000"/>
                        </a:lnSpc>
                        <a:spcAft>
                          <a:spcPts val="0"/>
                        </a:spcAft>
                        <a:tabLst>
                          <a:tab pos="2140585" algn="l"/>
                        </a:tabLst>
                      </a:pPr>
                      <a:r>
                        <a:rPr lang="en-US" sz="1000">
                          <a:latin typeface="Times New Roman"/>
                          <a:ea typeface="Calibri"/>
                          <a:cs typeface="Arial"/>
                        </a:rPr>
                        <a:t>Peptone, lactose, ferric citrate, sodium citrate, neutral red, brilliant-green &amp;bile salts</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07000"/>
                        </a:lnSpc>
                        <a:spcAft>
                          <a:spcPts val="0"/>
                        </a:spcAft>
                        <a:tabLst>
                          <a:tab pos="2140585" algn="l"/>
                        </a:tabLst>
                      </a:pPr>
                      <a:r>
                        <a:rPr lang="en-US" sz="1000">
                          <a:latin typeface="Times New Roman"/>
                          <a:ea typeface="Calibri"/>
                          <a:cs typeface="Arial"/>
                        </a:rPr>
                        <a:t>Salmonella-Shigella agar( SSA)</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721">
                <a:tc gridSpan="3">
                  <a:txBody>
                    <a:bodyPr/>
                    <a:lstStyle/>
                    <a:p>
                      <a:pPr algn="l" rtl="1">
                        <a:lnSpc>
                          <a:spcPct val="107000"/>
                        </a:lnSpc>
                        <a:spcAft>
                          <a:spcPts val="0"/>
                        </a:spcAft>
                        <a:tabLst>
                          <a:tab pos="2140585" algn="l"/>
                        </a:tabLst>
                      </a:pPr>
                      <a:r>
                        <a:rPr lang="en-US" sz="1000" b="1">
                          <a:latin typeface="Times New Roman"/>
                          <a:ea typeface="Times New Roman"/>
                          <a:cs typeface="Arial"/>
                        </a:rPr>
                        <a:t>Selective media </a:t>
                      </a:r>
                      <a:r>
                        <a:rPr lang="en-US" sz="1000" b="1" i="1">
                          <a:latin typeface="Times New Roman"/>
                          <a:ea typeface="Times New Roman"/>
                          <a:cs typeface="Arial"/>
                        </a:rPr>
                        <a:t>(Salmonella , Shigella)</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rtl="1"/>
                      <a:endParaRPr lang="ar-IQ"/>
                    </a:p>
                  </a:txBody>
                  <a:tcPr/>
                </a:tc>
                <a:tc hMerge="1">
                  <a:txBody>
                    <a:bodyPr/>
                    <a:lstStyle/>
                    <a:p>
                      <a:pPr rtl="1"/>
                      <a:endParaRPr lang="ar-IQ"/>
                    </a:p>
                  </a:txBody>
                  <a:tcPr/>
                </a:tc>
                <a:tc>
                  <a:txBody>
                    <a:bodyPr/>
                    <a:lstStyle/>
                    <a:p>
                      <a:pPr algn="l" rtl="1">
                        <a:lnSpc>
                          <a:spcPct val="107000"/>
                        </a:lnSpc>
                        <a:spcAft>
                          <a:spcPts val="0"/>
                        </a:spcAft>
                        <a:tabLst>
                          <a:tab pos="2140585" algn="l"/>
                        </a:tabLst>
                      </a:pPr>
                      <a:r>
                        <a:rPr lang="en-US" sz="1000">
                          <a:latin typeface="Times New Roman"/>
                          <a:ea typeface="Calibri"/>
                          <a:cs typeface="Arial"/>
                        </a:rPr>
                        <a:t>Peptone, bile salts, sodium- thiosulphate</a:t>
                      </a:r>
                      <a:endParaRPr lang="en-US" sz="1000">
                        <a:latin typeface="Calibri"/>
                        <a:ea typeface="Calibri"/>
                        <a:cs typeface="Arial"/>
                      </a:endParaRPr>
                    </a:p>
                    <a:p>
                      <a:pPr algn="l" rtl="1">
                        <a:lnSpc>
                          <a:spcPct val="107000"/>
                        </a:lnSpc>
                        <a:spcAft>
                          <a:spcPts val="0"/>
                        </a:spcAft>
                        <a:tabLst>
                          <a:tab pos="2140585" algn="l"/>
                        </a:tabLst>
                      </a:pPr>
                      <a:r>
                        <a:rPr lang="en-US" sz="1000" i="1">
                          <a:latin typeface="Times New Roman"/>
                          <a:ea typeface="Calibri"/>
                          <a:cs typeface="Arial"/>
                        </a:rPr>
                        <a:t>(Enterobacteriaceae</a:t>
                      </a:r>
                      <a:r>
                        <a:rPr lang="en-US" sz="1000">
                          <a:latin typeface="Times New Roman"/>
                          <a:ea typeface="Calibri"/>
                          <a:cs typeface="Arial"/>
                        </a:rPr>
                        <a:t> inhibiting)</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rtl="1">
                        <a:lnSpc>
                          <a:spcPct val="107000"/>
                        </a:lnSpc>
                        <a:spcAft>
                          <a:spcPts val="0"/>
                        </a:spcAft>
                        <a:tabLst>
                          <a:tab pos="2140585" algn="l"/>
                        </a:tabLst>
                      </a:pPr>
                      <a:r>
                        <a:rPr lang="en-US" sz="1000">
                          <a:latin typeface="Times New Roman"/>
                          <a:ea typeface="Calibri"/>
                          <a:cs typeface="Arial"/>
                        </a:rPr>
                        <a:t>Tetrathionate broth</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845352">
                <a:tc>
                  <a:txBody>
                    <a:bodyPr/>
                    <a:lstStyle/>
                    <a:p>
                      <a:pPr algn="l" rtl="1">
                        <a:lnSpc>
                          <a:spcPct val="107000"/>
                        </a:lnSpc>
                        <a:spcAft>
                          <a:spcPts val="0"/>
                        </a:spcAft>
                        <a:tabLst>
                          <a:tab pos="2140585" algn="l"/>
                        </a:tabLst>
                      </a:pPr>
                      <a:r>
                        <a:rPr lang="en-US" sz="1000" b="1">
                          <a:latin typeface="Times New Roman"/>
                          <a:ea typeface="Times New Roman"/>
                          <a:cs typeface="Arial"/>
                        </a:rPr>
                        <a:t>During fermenter appear yellow color while produce H2S appear (black sediment)  </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rtl="1">
                        <a:lnSpc>
                          <a:spcPct val="107000"/>
                        </a:lnSpc>
                        <a:spcAft>
                          <a:spcPts val="0"/>
                        </a:spcAft>
                        <a:tabLst>
                          <a:tab pos="2140585" algn="l"/>
                        </a:tabLst>
                      </a:pPr>
                      <a:r>
                        <a:rPr lang="en-US" sz="1000">
                          <a:latin typeface="Times New Roman"/>
                          <a:ea typeface="Calibri"/>
                          <a:cs typeface="Arial"/>
                        </a:rPr>
                        <a:t>Distinguishes between Enterobacteraceae</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a:txBody>
                    <a:bodyPr/>
                    <a:lstStyle/>
                    <a:p>
                      <a:pPr algn="l" rtl="1">
                        <a:lnSpc>
                          <a:spcPct val="107000"/>
                        </a:lnSpc>
                        <a:spcAft>
                          <a:spcPts val="0"/>
                        </a:spcAft>
                        <a:tabLst>
                          <a:tab pos="2140585" algn="l"/>
                        </a:tabLst>
                      </a:pPr>
                      <a:r>
                        <a:rPr lang="en-US" sz="1000">
                          <a:latin typeface="Times New Roman"/>
                          <a:ea typeface="Calibri"/>
                          <a:cs typeface="Arial"/>
                        </a:rPr>
                        <a:t>Peptone,</a:t>
                      </a:r>
                      <a:endParaRPr lang="en-US" sz="1000">
                        <a:latin typeface="Calibri"/>
                        <a:ea typeface="Calibri"/>
                        <a:cs typeface="Arial"/>
                      </a:endParaRPr>
                    </a:p>
                    <a:p>
                      <a:pPr algn="l" rtl="1">
                        <a:lnSpc>
                          <a:spcPct val="107000"/>
                        </a:lnSpc>
                        <a:spcAft>
                          <a:spcPts val="0"/>
                        </a:spcAft>
                        <a:tabLst>
                          <a:tab pos="2140585" algn="l"/>
                        </a:tabLst>
                      </a:pPr>
                      <a:r>
                        <a:rPr lang="en-US" sz="1000">
                          <a:latin typeface="Times New Roman"/>
                          <a:ea typeface="Calibri"/>
                          <a:cs typeface="Arial"/>
                        </a:rPr>
                        <a:t> lactose 1%</a:t>
                      </a:r>
                      <a:endParaRPr lang="en-US" sz="1000">
                        <a:latin typeface="Calibri"/>
                        <a:ea typeface="Calibri"/>
                        <a:cs typeface="Arial"/>
                      </a:endParaRPr>
                    </a:p>
                    <a:p>
                      <a:pPr algn="l" rtl="1">
                        <a:lnSpc>
                          <a:spcPct val="107000"/>
                        </a:lnSpc>
                        <a:spcAft>
                          <a:spcPts val="0"/>
                        </a:spcAft>
                        <a:tabLst>
                          <a:tab pos="2140585" algn="l"/>
                        </a:tabLst>
                      </a:pPr>
                      <a:r>
                        <a:rPr lang="en-US" sz="1000">
                          <a:latin typeface="Times New Roman"/>
                          <a:ea typeface="Calibri"/>
                          <a:cs typeface="Arial"/>
                        </a:rPr>
                        <a:t>sacchrose 1%</a:t>
                      </a:r>
                      <a:endParaRPr lang="en-US" sz="1000">
                        <a:latin typeface="Calibri"/>
                        <a:ea typeface="Calibri"/>
                        <a:cs typeface="Arial"/>
                      </a:endParaRPr>
                    </a:p>
                    <a:p>
                      <a:pPr algn="l" rtl="1">
                        <a:lnSpc>
                          <a:spcPct val="107000"/>
                        </a:lnSpc>
                        <a:spcAft>
                          <a:spcPts val="0"/>
                        </a:spcAft>
                        <a:tabLst>
                          <a:tab pos="2140585" algn="l"/>
                        </a:tabLst>
                      </a:pPr>
                      <a:r>
                        <a:rPr lang="en-US" sz="1000">
                          <a:latin typeface="Times New Roman"/>
                          <a:ea typeface="Calibri"/>
                          <a:cs typeface="Arial"/>
                        </a:rPr>
                        <a:t>glugose 0.1%</a:t>
                      </a:r>
                      <a:endParaRPr lang="en-US" sz="1000">
                        <a:latin typeface="Calibri"/>
                        <a:ea typeface="Calibri"/>
                        <a:cs typeface="Arial"/>
                      </a:endParaRPr>
                    </a:p>
                    <a:p>
                      <a:pPr algn="l" rtl="1">
                        <a:lnSpc>
                          <a:spcPct val="107000"/>
                        </a:lnSpc>
                        <a:spcAft>
                          <a:spcPts val="0"/>
                        </a:spcAft>
                        <a:tabLst>
                          <a:tab pos="2140585" algn="l"/>
                        </a:tabLst>
                      </a:pPr>
                      <a:r>
                        <a:rPr lang="en-US" sz="1000">
                          <a:latin typeface="Times New Roman"/>
                          <a:ea typeface="Calibri"/>
                          <a:cs typeface="Arial"/>
                        </a:rPr>
                        <a:t>phenol red ,ferrous sulfate</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07000"/>
                        </a:lnSpc>
                        <a:spcAft>
                          <a:spcPts val="0"/>
                        </a:spcAft>
                        <a:tabLst>
                          <a:tab pos="2140585" algn="l"/>
                        </a:tabLst>
                      </a:pPr>
                      <a:r>
                        <a:rPr lang="en-US" sz="1000">
                          <a:latin typeface="Times New Roman"/>
                          <a:ea typeface="Calibri"/>
                          <a:cs typeface="Arial"/>
                        </a:rPr>
                        <a:t>T.S.I</a:t>
                      </a:r>
                      <a:endParaRPr lang="en-US" sz="1000">
                        <a:latin typeface="Calibri"/>
                        <a:ea typeface="Calibri"/>
                        <a:cs typeface="Arial"/>
                      </a:endParaRPr>
                    </a:p>
                    <a:p>
                      <a:pPr algn="l" rtl="1">
                        <a:lnSpc>
                          <a:spcPct val="107000"/>
                        </a:lnSpc>
                        <a:spcAft>
                          <a:spcPts val="0"/>
                        </a:spcAft>
                        <a:tabLst>
                          <a:tab pos="2140585" algn="l"/>
                        </a:tabLst>
                      </a:pPr>
                      <a:r>
                        <a:rPr lang="en-US" sz="1000">
                          <a:latin typeface="Times New Roman"/>
                          <a:ea typeface="Calibri"/>
                          <a:cs typeface="Arial"/>
                        </a:rPr>
                        <a:t>Triple sugar iron agar</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632">
                <a:tc>
                  <a:txBody>
                    <a:bodyPr/>
                    <a:lstStyle/>
                    <a:p>
                      <a:pPr algn="l" rtl="1">
                        <a:lnSpc>
                          <a:spcPct val="107000"/>
                        </a:lnSpc>
                        <a:spcAft>
                          <a:spcPts val="0"/>
                        </a:spcAft>
                        <a:tabLst>
                          <a:tab pos="2140585" algn="l"/>
                        </a:tabLst>
                      </a:pPr>
                      <a:r>
                        <a:rPr lang="en-US" sz="1000" b="1">
                          <a:latin typeface="Times New Roman"/>
                          <a:ea typeface="Times New Roman"/>
                          <a:cs typeface="Arial"/>
                        </a:rPr>
                        <a:t>Dark pink</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2">
                  <a:txBody>
                    <a:bodyPr/>
                    <a:lstStyle/>
                    <a:p>
                      <a:pPr algn="l" rtl="1">
                        <a:lnSpc>
                          <a:spcPct val="107000"/>
                        </a:lnSpc>
                        <a:spcAft>
                          <a:spcPts val="0"/>
                        </a:spcAft>
                        <a:tabLst>
                          <a:tab pos="2140585" algn="l"/>
                        </a:tabLst>
                      </a:pPr>
                      <a:r>
                        <a:rPr lang="en-US" sz="1000">
                          <a:latin typeface="Times New Roman"/>
                          <a:ea typeface="Calibri"/>
                          <a:cs typeface="Arial"/>
                        </a:rPr>
                        <a:t>Produce NH4 by hemolytic urea ex. </a:t>
                      </a:r>
                      <a:r>
                        <a:rPr lang="en-US" sz="1000" i="1">
                          <a:latin typeface="Times New Roman"/>
                          <a:ea typeface="Calibri"/>
                          <a:cs typeface="Arial"/>
                        </a:rPr>
                        <a:t>Proteus</a:t>
                      </a:r>
                      <a:r>
                        <a:rPr lang="en-US" sz="1000">
                          <a:latin typeface="Times New Roman"/>
                          <a:ea typeface="Calibri"/>
                          <a:cs typeface="Arial"/>
                        </a:rPr>
                        <a:t> spp.</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rtl="1"/>
                      <a:endParaRPr lang="ar-IQ"/>
                    </a:p>
                  </a:txBody>
                  <a:tcPr/>
                </a:tc>
                <a:tc>
                  <a:txBody>
                    <a:bodyPr/>
                    <a:lstStyle/>
                    <a:p>
                      <a:pPr algn="l" rtl="1">
                        <a:lnSpc>
                          <a:spcPct val="107000"/>
                        </a:lnSpc>
                        <a:spcAft>
                          <a:spcPts val="0"/>
                        </a:spcAft>
                        <a:tabLst>
                          <a:tab pos="2140585" algn="l"/>
                        </a:tabLst>
                      </a:pPr>
                      <a:r>
                        <a:rPr lang="en-US" sz="1000">
                          <a:latin typeface="Times New Roman"/>
                          <a:ea typeface="Calibri"/>
                          <a:cs typeface="Arial"/>
                        </a:rPr>
                        <a:t>Peptone, glucose, KH2PO4, phenol red, Urea enzyme</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rtl="1">
                        <a:lnSpc>
                          <a:spcPct val="107000"/>
                        </a:lnSpc>
                        <a:spcAft>
                          <a:spcPts val="0"/>
                        </a:spcAft>
                        <a:tabLst>
                          <a:tab pos="2140585" algn="l"/>
                        </a:tabLst>
                      </a:pPr>
                      <a:r>
                        <a:rPr lang="en-US" sz="1000">
                          <a:latin typeface="Times New Roman"/>
                          <a:ea typeface="Calibri"/>
                          <a:cs typeface="Arial"/>
                        </a:rPr>
                        <a:t>Urea agar</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33074">
                <a:tc>
                  <a:txBody>
                    <a:bodyPr/>
                    <a:lstStyle/>
                    <a:p>
                      <a:pPr algn="l" rtl="1">
                        <a:lnSpc>
                          <a:spcPct val="107000"/>
                        </a:lnSpc>
                        <a:spcAft>
                          <a:spcPts val="0"/>
                        </a:spcAft>
                        <a:tabLst>
                          <a:tab pos="2140585" algn="l"/>
                        </a:tabLst>
                      </a:pPr>
                      <a:r>
                        <a:rPr lang="en-US" sz="1000" b="1">
                          <a:latin typeface="Times New Roman"/>
                          <a:ea typeface="Times New Roman"/>
                          <a:cs typeface="Arial"/>
                        </a:rPr>
                        <a:t>Red ring (using Kovacs reagent)</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rtl="0">
                        <a:lnSpc>
                          <a:spcPct val="107000"/>
                        </a:lnSpc>
                        <a:spcAft>
                          <a:spcPts val="0"/>
                        </a:spcAft>
                        <a:tabLst>
                          <a:tab pos="2140585" algn="l"/>
                        </a:tabLst>
                      </a:pPr>
                      <a:r>
                        <a:rPr lang="en-US" sz="1000">
                          <a:latin typeface="Times New Roman"/>
                          <a:ea typeface="Calibri"/>
                          <a:cs typeface="Arial"/>
                        </a:rPr>
                        <a:t>Indole  production</a:t>
                      </a:r>
                      <a:endParaRPr lang="en-US" sz="1000">
                        <a:latin typeface="Calibri"/>
                        <a:ea typeface="Calibri"/>
                        <a:cs typeface="Arial"/>
                      </a:endParaRPr>
                    </a:p>
                    <a:p>
                      <a:pPr algn="l" rtl="0">
                        <a:lnSpc>
                          <a:spcPct val="107000"/>
                        </a:lnSpc>
                        <a:spcAft>
                          <a:spcPts val="0"/>
                        </a:spcAft>
                        <a:tabLst>
                          <a:tab pos="2140585" algn="l"/>
                        </a:tabLst>
                      </a:pPr>
                      <a:r>
                        <a:rPr lang="en-US" sz="1000" i="1">
                          <a:latin typeface="Times New Roman"/>
                          <a:ea typeface="Calibri"/>
                          <a:cs typeface="Arial"/>
                        </a:rPr>
                        <a:t>Enterobacteraceae</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a:txBody>
                    <a:bodyPr/>
                    <a:lstStyle/>
                    <a:p>
                      <a:pPr algn="l" rtl="1">
                        <a:lnSpc>
                          <a:spcPct val="107000"/>
                        </a:lnSpc>
                        <a:spcAft>
                          <a:spcPts val="0"/>
                        </a:spcAft>
                        <a:tabLst>
                          <a:tab pos="2140585" algn="l"/>
                        </a:tabLst>
                      </a:pPr>
                      <a:r>
                        <a:rPr lang="en-US" sz="1000">
                          <a:latin typeface="Times New Roman"/>
                          <a:ea typeface="Calibri"/>
                          <a:cs typeface="Arial"/>
                        </a:rPr>
                        <a:t>Tryptophan</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07000"/>
                        </a:lnSpc>
                        <a:spcAft>
                          <a:spcPts val="0"/>
                        </a:spcAft>
                        <a:tabLst>
                          <a:tab pos="2140585" algn="l"/>
                        </a:tabLst>
                      </a:pPr>
                      <a:r>
                        <a:rPr lang="en-US" sz="1000">
                          <a:latin typeface="Times New Roman"/>
                          <a:ea typeface="Calibri"/>
                          <a:cs typeface="Arial"/>
                        </a:rPr>
                        <a:t>Indol test</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074">
                <a:tc>
                  <a:txBody>
                    <a:bodyPr/>
                    <a:lstStyle/>
                    <a:p>
                      <a:pPr algn="l" rtl="1">
                        <a:lnSpc>
                          <a:spcPct val="107000"/>
                        </a:lnSpc>
                        <a:spcAft>
                          <a:spcPts val="0"/>
                        </a:spcAft>
                        <a:tabLst>
                          <a:tab pos="2140585" algn="l"/>
                        </a:tabLst>
                      </a:pPr>
                      <a:r>
                        <a:rPr lang="en-US" sz="1000" b="1">
                          <a:latin typeface="Times New Roman"/>
                          <a:ea typeface="Times New Roman"/>
                          <a:cs typeface="Arial"/>
                        </a:rPr>
                        <a:t>Blue color</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2">
                  <a:txBody>
                    <a:bodyPr/>
                    <a:lstStyle/>
                    <a:p>
                      <a:pPr algn="l" rtl="0">
                        <a:lnSpc>
                          <a:spcPct val="107000"/>
                        </a:lnSpc>
                        <a:spcAft>
                          <a:spcPts val="0"/>
                        </a:spcAft>
                        <a:tabLst>
                          <a:tab pos="2140585" algn="l"/>
                        </a:tabLst>
                      </a:pPr>
                      <a:r>
                        <a:rPr lang="en-US" sz="1000">
                          <a:latin typeface="Times New Roman"/>
                          <a:ea typeface="Calibri"/>
                          <a:cs typeface="Arial"/>
                        </a:rPr>
                        <a:t>Utilize carbohydrate</a:t>
                      </a:r>
                      <a:endParaRPr lang="en-US" sz="1000">
                        <a:latin typeface="Calibri"/>
                        <a:ea typeface="Calibri"/>
                        <a:cs typeface="Arial"/>
                      </a:endParaRPr>
                    </a:p>
                    <a:p>
                      <a:pPr algn="l" rtl="0">
                        <a:lnSpc>
                          <a:spcPct val="107000"/>
                        </a:lnSpc>
                        <a:spcAft>
                          <a:spcPts val="0"/>
                        </a:spcAft>
                        <a:tabLst>
                          <a:tab pos="2140585" algn="l"/>
                        </a:tabLst>
                      </a:pPr>
                      <a:r>
                        <a:rPr lang="en-US" sz="1000" i="1">
                          <a:latin typeface="Times New Roman"/>
                          <a:ea typeface="Calibri"/>
                          <a:cs typeface="Arial"/>
                        </a:rPr>
                        <a:t>Enterobacteraceae</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rtl="1"/>
                      <a:endParaRPr lang="ar-IQ"/>
                    </a:p>
                  </a:txBody>
                  <a:tcPr/>
                </a:tc>
                <a:tc>
                  <a:txBody>
                    <a:bodyPr/>
                    <a:lstStyle/>
                    <a:p>
                      <a:pPr algn="l" rtl="1">
                        <a:lnSpc>
                          <a:spcPct val="107000"/>
                        </a:lnSpc>
                        <a:spcAft>
                          <a:spcPts val="0"/>
                        </a:spcAft>
                        <a:tabLst>
                          <a:tab pos="2140585" algn="l"/>
                        </a:tabLst>
                      </a:pPr>
                      <a:r>
                        <a:rPr lang="en-US" sz="1000">
                          <a:latin typeface="Times New Roman"/>
                          <a:ea typeface="Calibri"/>
                          <a:cs typeface="Arial"/>
                        </a:rPr>
                        <a:t>Sodium citrate, Bromothymol blue</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rtl="1">
                        <a:lnSpc>
                          <a:spcPct val="107000"/>
                        </a:lnSpc>
                        <a:spcAft>
                          <a:spcPts val="0"/>
                        </a:spcAft>
                        <a:tabLst>
                          <a:tab pos="2140585" algn="l"/>
                        </a:tabLst>
                      </a:pPr>
                      <a:r>
                        <a:rPr lang="en-US" sz="1000">
                          <a:latin typeface="Times New Roman"/>
                          <a:ea typeface="Calibri"/>
                          <a:cs typeface="Arial"/>
                        </a:rPr>
                        <a:t>Citrate agar</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63179">
                <a:tc gridSpan="4">
                  <a:txBody>
                    <a:bodyPr/>
                    <a:lstStyle/>
                    <a:p>
                      <a:pPr algn="l" rtl="1">
                        <a:lnSpc>
                          <a:spcPct val="107000"/>
                        </a:lnSpc>
                        <a:spcAft>
                          <a:spcPts val="0"/>
                        </a:spcAft>
                        <a:tabLst>
                          <a:tab pos="2140585" algn="l"/>
                        </a:tabLst>
                      </a:pP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a:txBody>
                    <a:bodyPr/>
                    <a:lstStyle/>
                    <a:p>
                      <a:pPr algn="l" rtl="0">
                        <a:lnSpc>
                          <a:spcPct val="107000"/>
                        </a:lnSpc>
                        <a:spcAft>
                          <a:spcPts val="0"/>
                        </a:spcAft>
                        <a:tabLst>
                          <a:tab pos="2140585" algn="l"/>
                        </a:tabLst>
                      </a:pPr>
                      <a:r>
                        <a:rPr lang="en-US" sz="1000">
                          <a:latin typeface="Times New Roman"/>
                          <a:ea typeface="Calibri"/>
                          <a:cs typeface="Arial"/>
                        </a:rPr>
                        <a:t>Indicator</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074">
                <a:tc gridSpan="4">
                  <a:txBody>
                    <a:bodyPr/>
                    <a:lstStyle/>
                    <a:p>
                      <a:pPr algn="l" rtl="1">
                        <a:lnSpc>
                          <a:spcPct val="107000"/>
                        </a:lnSpc>
                        <a:spcAft>
                          <a:spcPts val="0"/>
                        </a:spcAft>
                        <a:tabLst>
                          <a:tab pos="2140585" algn="l"/>
                        </a:tabLst>
                      </a:pPr>
                      <a:r>
                        <a:rPr lang="en-US" sz="1000" b="1">
                          <a:latin typeface="Times New Roman"/>
                          <a:ea typeface="Times New Roman"/>
                          <a:cs typeface="Arial"/>
                        </a:rPr>
                        <a:t>acid media: Red color</a:t>
                      </a:r>
                      <a:endParaRPr lang="en-US" sz="1000">
                        <a:latin typeface="Calibri"/>
                        <a:ea typeface="Calibri"/>
                        <a:cs typeface="Arial"/>
                      </a:endParaRPr>
                    </a:p>
                    <a:p>
                      <a:pPr algn="l" rtl="1">
                        <a:lnSpc>
                          <a:spcPct val="107000"/>
                        </a:lnSpc>
                        <a:spcAft>
                          <a:spcPts val="0"/>
                        </a:spcAft>
                        <a:tabLst>
                          <a:tab pos="2140585" algn="l"/>
                        </a:tabLst>
                      </a:pPr>
                      <a:r>
                        <a:rPr lang="en-US" sz="1000" b="1">
                          <a:latin typeface="Times New Roman"/>
                          <a:ea typeface="Times New Roman"/>
                          <a:cs typeface="Arial"/>
                        </a:rPr>
                        <a:t>basic media: yellow color </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a:txBody>
                    <a:bodyPr/>
                    <a:lstStyle/>
                    <a:p>
                      <a:pPr algn="l" rtl="1">
                        <a:lnSpc>
                          <a:spcPct val="107000"/>
                        </a:lnSpc>
                        <a:spcAft>
                          <a:spcPts val="0"/>
                        </a:spcAft>
                        <a:tabLst>
                          <a:tab pos="2140585" algn="l"/>
                        </a:tabLst>
                      </a:pPr>
                      <a:r>
                        <a:rPr lang="en-US" sz="1000">
                          <a:latin typeface="Times New Roman"/>
                          <a:ea typeface="Calibri"/>
                          <a:cs typeface="Arial"/>
                        </a:rPr>
                        <a:t>Neutral red</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33074">
                <a:tc gridSpan="4">
                  <a:txBody>
                    <a:bodyPr/>
                    <a:lstStyle/>
                    <a:p>
                      <a:pPr algn="l" rtl="1">
                        <a:lnSpc>
                          <a:spcPct val="107000"/>
                        </a:lnSpc>
                        <a:spcAft>
                          <a:spcPts val="0"/>
                        </a:spcAft>
                        <a:tabLst>
                          <a:tab pos="2140585" algn="l"/>
                        </a:tabLst>
                      </a:pPr>
                      <a:r>
                        <a:rPr lang="en-US" sz="1000" b="1">
                          <a:latin typeface="Times New Roman"/>
                          <a:ea typeface="Times New Roman"/>
                          <a:cs typeface="Arial"/>
                        </a:rPr>
                        <a:t>acid media :yellow color</a:t>
                      </a:r>
                      <a:endParaRPr lang="en-US" sz="1000">
                        <a:latin typeface="Calibri"/>
                        <a:ea typeface="Calibri"/>
                        <a:cs typeface="Arial"/>
                      </a:endParaRPr>
                    </a:p>
                    <a:p>
                      <a:pPr algn="l" rtl="1">
                        <a:lnSpc>
                          <a:spcPct val="107000"/>
                        </a:lnSpc>
                        <a:spcAft>
                          <a:spcPts val="0"/>
                        </a:spcAft>
                        <a:tabLst>
                          <a:tab pos="2140585" algn="l"/>
                        </a:tabLst>
                      </a:pPr>
                      <a:r>
                        <a:rPr lang="en-US" sz="1000" b="1">
                          <a:latin typeface="Times New Roman"/>
                          <a:ea typeface="Times New Roman"/>
                          <a:cs typeface="Arial"/>
                        </a:rPr>
                        <a:t>basic media: pink color</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a:txBody>
                    <a:bodyPr/>
                    <a:lstStyle/>
                    <a:p>
                      <a:pPr algn="l" rtl="1">
                        <a:lnSpc>
                          <a:spcPct val="107000"/>
                        </a:lnSpc>
                        <a:spcAft>
                          <a:spcPts val="0"/>
                        </a:spcAft>
                        <a:tabLst>
                          <a:tab pos="2140585" algn="l"/>
                        </a:tabLst>
                      </a:pPr>
                      <a:r>
                        <a:rPr lang="en-US" sz="1000">
                          <a:latin typeface="Times New Roman"/>
                          <a:ea typeface="Calibri"/>
                          <a:cs typeface="Arial"/>
                        </a:rPr>
                        <a:t>Phenol red</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074">
                <a:tc gridSpan="4">
                  <a:txBody>
                    <a:bodyPr/>
                    <a:lstStyle/>
                    <a:p>
                      <a:pPr algn="l" rtl="1">
                        <a:lnSpc>
                          <a:spcPct val="107000"/>
                        </a:lnSpc>
                        <a:spcAft>
                          <a:spcPts val="0"/>
                        </a:spcAft>
                        <a:tabLst>
                          <a:tab pos="2140585" algn="l"/>
                        </a:tabLst>
                      </a:pPr>
                      <a:r>
                        <a:rPr lang="en-US" sz="1000" b="1">
                          <a:latin typeface="Times New Roman"/>
                          <a:ea typeface="Times New Roman"/>
                          <a:cs typeface="Arial"/>
                        </a:rPr>
                        <a:t>acid media :yellow color</a:t>
                      </a:r>
                      <a:endParaRPr lang="en-US" sz="1000">
                        <a:latin typeface="Calibri"/>
                        <a:ea typeface="Calibri"/>
                        <a:cs typeface="Arial"/>
                      </a:endParaRPr>
                    </a:p>
                    <a:p>
                      <a:pPr algn="l" rtl="1">
                        <a:lnSpc>
                          <a:spcPct val="107000"/>
                        </a:lnSpc>
                        <a:spcAft>
                          <a:spcPts val="0"/>
                        </a:spcAft>
                        <a:tabLst>
                          <a:tab pos="2140585" algn="l"/>
                        </a:tabLst>
                      </a:pPr>
                      <a:r>
                        <a:rPr lang="en-US" sz="1000" b="1">
                          <a:latin typeface="Times New Roman"/>
                          <a:ea typeface="Times New Roman"/>
                          <a:cs typeface="Arial"/>
                        </a:rPr>
                        <a:t>basic media: blue color</a:t>
                      </a:r>
                      <a:endParaRPr lang="en-US" sz="100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a:txBody>
                    <a:bodyPr/>
                    <a:lstStyle/>
                    <a:p>
                      <a:pPr algn="l" rtl="1">
                        <a:lnSpc>
                          <a:spcPct val="107000"/>
                        </a:lnSpc>
                        <a:spcAft>
                          <a:spcPts val="0"/>
                        </a:spcAft>
                        <a:tabLst>
                          <a:tab pos="2140585" algn="l"/>
                        </a:tabLst>
                      </a:pPr>
                      <a:r>
                        <a:rPr lang="en-US" sz="1000" dirty="0" err="1">
                          <a:latin typeface="Times New Roman"/>
                          <a:ea typeface="Calibri"/>
                          <a:cs typeface="Arial"/>
                        </a:rPr>
                        <a:t>Bromo</a:t>
                      </a:r>
                      <a:r>
                        <a:rPr lang="en-US" sz="1000" dirty="0">
                          <a:latin typeface="Times New Roman"/>
                          <a:ea typeface="Calibri"/>
                          <a:cs typeface="Arial"/>
                        </a:rPr>
                        <a:t> </a:t>
                      </a:r>
                      <a:r>
                        <a:rPr lang="en-US" sz="1000" dirty="0" err="1">
                          <a:latin typeface="Times New Roman"/>
                          <a:ea typeface="Calibri"/>
                          <a:cs typeface="Arial"/>
                        </a:rPr>
                        <a:t>thymol</a:t>
                      </a:r>
                      <a:r>
                        <a:rPr lang="en-US" sz="1000" dirty="0">
                          <a:latin typeface="Times New Roman"/>
                          <a:ea typeface="Calibri"/>
                          <a:cs typeface="Arial"/>
                        </a:rPr>
                        <a:t> blue</a:t>
                      </a:r>
                      <a:endParaRPr lang="en-US" sz="1000" dirty="0">
                        <a:latin typeface="Calibri"/>
                        <a:ea typeface="Calibri"/>
                        <a:cs typeface="Arial"/>
                      </a:endParaRPr>
                    </a:p>
                  </a:txBody>
                  <a:tcPr marL="28965" marR="28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lstStyle/>
          <a:p>
            <a:pPr algn="l" rtl="0">
              <a:buNone/>
            </a:pPr>
            <a:r>
              <a:rPr lang="en-US" b="1" u="heavy" dirty="0" smtClean="0"/>
              <a:t>Isolation of Pure Cultures</a:t>
            </a:r>
            <a:endParaRPr lang="en-US" dirty="0" smtClean="0"/>
          </a:p>
          <a:p>
            <a:pPr algn="l" rtl="0"/>
            <a:r>
              <a:rPr lang="en-US" dirty="0" smtClean="0"/>
              <a:t>In nature, bacteria rarely occur as pure cultures. Streak plate methods can separate most mixed cultures. As showed in the figure below, there are three streak ways.  This will progressively dilute the bacteria so that the end of the third streak deposits isolated cells onto the agar. Each cell then divides and grows into a pure colony or </a:t>
            </a:r>
            <a:r>
              <a:rPr lang="en-US" b="1" dirty="0" smtClean="0"/>
              <a:t>clone</a:t>
            </a:r>
            <a:r>
              <a:rPr lang="en-US" dirty="0" smtClean="0"/>
              <a:t>.</a:t>
            </a:r>
          </a:p>
          <a:p>
            <a:pPr algn="l"/>
            <a:endParaRPr lang="ar-IQ"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fontScale="77500" lnSpcReduction="20000"/>
          </a:bodyPr>
          <a:lstStyle/>
          <a:p>
            <a:pPr algn="l" rtl="0">
              <a:buNone/>
            </a:pPr>
            <a:r>
              <a:rPr lang="en-US" b="1" u="sng" dirty="0" smtClean="0"/>
              <a:t>Materials</a:t>
            </a:r>
            <a:endParaRPr lang="en-US" dirty="0" smtClean="0"/>
          </a:p>
          <a:p>
            <a:pPr algn="l" rtl="0">
              <a:buNone/>
            </a:pPr>
            <a:r>
              <a:rPr lang="en-US" dirty="0" smtClean="0"/>
              <a:t>Each student/team:</a:t>
            </a:r>
          </a:p>
          <a:p>
            <a:pPr lvl="0" algn="l" rtl="0">
              <a:buNone/>
            </a:pPr>
            <a:r>
              <a:rPr lang="en-US" dirty="0" smtClean="0"/>
              <a:t>(1) Sterile vial (3-5 </a:t>
            </a:r>
            <a:r>
              <a:rPr lang="en-US" dirty="0" err="1" smtClean="0"/>
              <a:t>mL</a:t>
            </a:r>
            <a:r>
              <a:rPr lang="en-US" dirty="0" smtClean="0"/>
              <a:t>).</a:t>
            </a:r>
          </a:p>
          <a:p>
            <a:pPr lvl="0" algn="l" rtl="0">
              <a:buNone/>
            </a:pPr>
            <a:r>
              <a:rPr lang="en-US" dirty="0" smtClean="0"/>
              <a:t>(1) Sterile rubber band.</a:t>
            </a:r>
          </a:p>
          <a:p>
            <a:pPr lvl="0" algn="l" rtl="0">
              <a:buNone/>
            </a:pPr>
            <a:r>
              <a:rPr lang="en-US" dirty="0" smtClean="0"/>
              <a:t>(1) Nutrient agar plate.</a:t>
            </a:r>
          </a:p>
          <a:p>
            <a:pPr algn="l" rtl="0">
              <a:buNone/>
            </a:pPr>
            <a:r>
              <a:rPr lang="en-US" b="1" dirty="0" smtClean="0"/>
              <a:t> </a:t>
            </a:r>
            <a:endParaRPr lang="en-US" dirty="0" smtClean="0"/>
          </a:p>
          <a:p>
            <a:pPr algn="l" rtl="0">
              <a:buNone/>
            </a:pPr>
            <a:r>
              <a:rPr lang="en-US" b="1" u="sng" dirty="0" smtClean="0"/>
              <a:t>Procedure</a:t>
            </a:r>
            <a:endParaRPr lang="en-US" dirty="0" smtClean="0"/>
          </a:p>
          <a:p>
            <a:pPr algn="l" rtl="0">
              <a:buNone/>
            </a:pPr>
            <a:r>
              <a:rPr lang="en-US" b="1" dirty="0" smtClean="0"/>
              <a:t>1. </a:t>
            </a:r>
            <a:r>
              <a:rPr lang="en-US" dirty="0" smtClean="0"/>
              <a:t>Overnight of</a:t>
            </a:r>
            <a:r>
              <a:rPr lang="en-US" b="1" dirty="0" smtClean="0"/>
              <a:t> </a:t>
            </a:r>
            <a:r>
              <a:rPr lang="en-US" dirty="0" smtClean="0"/>
              <a:t>1 </a:t>
            </a:r>
            <a:r>
              <a:rPr lang="en-US" dirty="0" err="1" smtClean="0"/>
              <a:t>mL</a:t>
            </a:r>
            <a:r>
              <a:rPr lang="en-US" dirty="0" smtClean="0"/>
              <a:t> Bacterial suspension. </a:t>
            </a:r>
          </a:p>
          <a:p>
            <a:pPr algn="l" rtl="0">
              <a:buNone/>
            </a:pPr>
            <a:r>
              <a:rPr lang="en-US" b="1" dirty="0" smtClean="0"/>
              <a:t>2. </a:t>
            </a:r>
            <a:r>
              <a:rPr lang="en-US" dirty="0" smtClean="0"/>
              <a:t> Using sterile loop to take a loop full from the suspension  </a:t>
            </a:r>
          </a:p>
          <a:p>
            <a:pPr algn="l" rtl="0">
              <a:buNone/>
            </a:pPr>
            <a:r>
              <a:rPr lang="en-US" b="1" dirty="0" smtClean="0"/>
              <a:t>3. </a:t>
            </a:r>
            <a:r>
              <a:rPr lang="en-US" dirty="0" smtClean="0"/>
              <a:t>Streak the loop full on a nutrient agar plate as shown the following figure.</a:t>
            </a:r>
          </a:p>
          <a:p>
            <a:pPr algn="l" rtl="0">
              <a:buNone/>
            </a:pPr>
            <a:r>
              <a:rPr lang="en-US" b="1" dirty="0" smtClean="0"/>
              <a:t>4. </a:t>
            </a:r>
            <a:r>
              <a:rPr lang="en-US" dirty="0" smtClean="0"/>
              <a:t>Flame the loop and allow it to cool. Make the second streak by first streaking over the end of the first streak, and then continuing the streak without touching the first one.</a:t>
            </a:r>
          </a:p>
          <a:p>
            <a:pPr algn="l" rtl="0">
              <a:buNone/>
            </a:pPr>
            <a:r>
              <a:rPr lang="en-US" b="1" dirty="0" smtClean="0"/>
              <a:t>5. </a:t>
            </a:r>
            <a:r>
              <a:rPr lang="en-US" dirty="0" smtClean="0"/>
              <a:t>Repeat step four by overlapping the second streak and then finishing the plate.</a:t>
            </a:r>
          </a:p>
          <a:p>
            <a:pPr algn="l" rtl="0">
              <a:buNone/>
            </a:pPr>
            <a:r>
              <a:rPr lang="en-US" b="1" dirty="0" smtClean="0"/>
              <a:t>6. </a:t>
            </a:r>
            <a:r>
              <a:rPr lang="en-US" dirty="0" smtClean="0"/>
              <a:t>Incubate the plate for 24 to 48 hours at 37°C</a:t>
            </a:r>
          </a:p>
          <a:p>
            <a:pPr algn="l">
              <a:buNone/>
            </a:pPr>
            <a:endParaRPr lang="ar-IQ"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1219200" y="304800"/>
            <a:ext cx="6599555" cy="44196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TotalTime>
  <Words>1127</Words>
  <Application>Microsoft Office PowerPoint</Application>
  <PresentationFormat>On-screen Show (4:3)</PresentationFormat>
  <Paragraphs>150</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Aharoni</vt:lpstr>
      <vt:lpstr>Arial</vt:lpstr>
      <vt:lpstr>Bookman Old Style</vt:lpstr>
      <vt:lpstr>Calibri</vt:lpstr>
      <vt:lpstr>Lucida Sans Unicode</vt:lpstr>
      <vt:lpstr>Times New Roman</vt:lpstr>
      <vt:lpstr>Verdana</vt:lpstr>
      <vt:lpstr>Wingdings 2</vt:lpstr>
      <vt:lpstr>Wingdings 3</vt:lpstr>
      <vt:lpstr>Concourse</vt:lpstr>
      <vt:lpstr>General Biology lab </vt:lpstr>
      <vt:lpstr>Lab 6: Medial preparation</vt:lpstr>
      <vt:lpstr>PowerPoint Presentation</vt:lpstr>
      <vt:lpstr>PowerPoint Presentation</vt:lpstr>
      <vt:lpstr>PowerPoint Presentation</vt:lpstr>
      <vt:lpstr> Type of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المعاون العلمي</cp:lastModifiedBy>
  <cp:revision>5</cp:revision>
  <dcterms:created xsi:type="dcterms:W3CDTF">2006-08-16T00:00:00Z</dcterms:created>
  <dcterms:modified xsi:type="dcterms:W3CDTF">2018-05-21T05:21:01Z</dcterms:modified>
</cp:coreProperties>
</file>